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567" r:id="rId2"/>
    <p:sldId id="568" r:id="rId3"/>
    <p:sldId id="569" r:id="rId4"/>
    <p:sldId id="549" r:id="rId5"/>
    <p:sldId id="570" r:id="rId6"/>
    <p:sldId id="572" r:id="rId7"/>
    <p:sldId id="507" r:id="rId8"/>
    <p:sldId id="550" r:id="rId9"/>
    <p:sldId id="551" r:id="rId10"/>
    <p:sldId id="573" r:id="rId11"/>
    <p:sldId id="574" r:id="rId12"/>
    <p:sldId id="508" r:id="rId13"/>
    <p:sldId id="552" r:id="rId14"/>
    <p:sldId id="575" r:id="rId15"/>
    <p:sldId id="509" r:id="rId16"/>
    <p:sldId id="510" r:id="rId17"/>
    <p:sldId id="560" r:id="rId18"/>
    <p:sldId id="555" r:id="rId19"/>
    <p:sldId id="576" r:id="rId20"/>
    <p:sldId id="578" r:id="rId21"/>
    <p:sldId id="587" r:id="rId22"/>
    <p:sldId id="580" r:id="rId23"/>
    <p:sldId id="588" r:id="rId24"/>
    <p:sldId id="513" r:id="rId25"/>
    <p:sldId id="565" r:id="rId26"/>
    <p:sldId id="589" r:id="rId27"/>
    <p:sldId id="516" r:id="rId28"/>
    <p:sldId id="564" r:id="rId29"/>
    <p:sldId id="553" r:id="rId30"/>
    <p:sldId id="556" r:id="rId31"/>
    <p:sldId id="558" r:id="rId32"/>
    <p:sldId id="557" r:id="rId33"/>
    <p:sldId id="519" r:id="rId34"/>
    <p:sldId id="562" r:id="rId35"/>
    <p:sldId id="520" r:id="rId36"/>
    <p:sldId id="521" r:id="rId37"/>
    <p:sldId id="563" r:id="rId38"/>
    <p:sldId id="566" r:id="rId39"/>
    <p:sldId id="528" r:id="rId40"/>
    <p:sldId id="524" r:id="rId41"/>
    <p:sldId id="529" r:id="rId42"/>
    <p:sldId id="554" r:id="rId43"/>
    <p:sldId id="530" r:id="rId44"/>
    <p:sldId id="531" r:id="rId45"/>
    <p:sldId id="533" r:id="rId46"/>
    <p:sldId id="537" r:id="rId47"/>
    <p:sldId id="538" r:id="rId48"/>
    <p:sldId id="590" r:id="rId49"/>
    <p:sldId id="541" r:id="rId50"/>
    <p:sldId id="545" r:id="rId51"/>
    <p:sldId id="546" r:id="rId52"/>
    <p:sldId id="523" r:id="rId5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7" autoAdjust="0"/>
    <p:restoredTop sz="86519" autoAdjust="0"/>
  </p:normalViewPr>
  <p:slideViewPr>
    <p:cSldViewPr>
      <p:cViewPr varScale="1">
        <p:scale>
          <a:sx n="111" d="100"/>
          <a:sy n="111" d="100"/>
        </p:scale>
        <p:origin x="228"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1B0D21-B163-864A-9EE4-79904E4EB8EC}"/>
              </a:ext>
            </a:extLst>
          </p:cNvPr>
          <p:cNvSpPr>
            <a:spLocks noGrp="1"/>
          </p:cNvSpPr>
          <p:nvPr>
            <p:ph type="hdr" sz="quarter"/>
          </p:nvPr>
        </p:nvSpPr>
        <p:spPr>
          <a:xfrm>
            <a:off x="0" y="0"/>
            <a:ext cx="3169920" cy="481728"/>
          </a:xfrm>
          <a:prstGeom prst="rect">
            <a:avLst/>
          </a:prstGeom>
        </p:spPr>
        <p:txBody>
          <a:bodyPr vert="horz" lIns="95646" tIns="47823" rIns="95646" bIns="47823" rtlCol="0"/>
          <a:lstStyle>
            <a:lvl1pPr algn="l">
              <a:defRPr sz="1300"/>
            </a:lvl1pPr>
          </a:lstStyle>
          <a:p>
            <a:endParaRPr lang="en-US" dirty="0">
              <a:latin typeface="Helvetica Regular" pitchFamily="2" charset="0"/>
            </a:endParaRPr>
          </a:p>
        </p:txBody>
      </p:sp>
      <p:sp>
        <p:nvSpPr>
          <p:cNvPr id="3" name="Date Placeholder 2">
            <a:extLst>
              <a:ext uri="{FF2B5EF4-FFF2-40B4-BE49-F238E27FC236}">
                <a16:creationId xmlns:a16="http://schemas.microsoft.com/office/drawing/2014/main" id="{D37C34E9-4DC2-3948-9BF9-5FE9067C4A80}"/>
              </a:ext>
            </a:extLst>
          </p:cNvPr>
          <p:cNvSpPr>
            <a:spLocks noGrp="1"/>
          </p:cNvSpPr>
          <p:nvPr>
            <p:ph type="dt" sz="quarter" idx="1"/>
          </p:nvPr>
        </p:nvSpPr>
        <p:spPr>
          <a:xfrm>
            <a:off x="4143587" y="0"/>
            <a:ext cx="3169920" cy="481728"/>
          </a:xfrm>
          <a:prstGeom prst="rect">
            <a:avLst/>
          </a:prstGeom>
        </p:spPr>
        <p:txBody>
          <a:bodyPr vert="horz" lIns="95646" tIns="47823" rIns="95646" bIns="47823" rtlCol="0"/>
          <a:lstStyle>
            <a:lvl1pPr algn="r">
              <a:defRPr sz="1300"/>
            </a:lvl1pPr>
          </a:lstStyle>
          <a:p>
            <a:r>
              <a:rPr lang="en-US" dirty="0" err="1" smtClean="0">
                <a:latin typeface="Helvetica Regular" pitchFamily="2" charset="0"/>
              </a:rPr>
              <a:t>Houngninou</a:t>
            </a:r>
            <a:r>
              <a:rPr lang="en-US" dirty="0" smtClean="0">
                <a:latin typeface="Helvetica Regular" pitchFamily="2" charset="0"/>
              </a:rPr>
              <a:t>/McGuire</a:t>
            </a:r>
            <a:endParaRPr lang="en-US" dirty="0">
              <a:latin typeface="Helvetica Regular" pitchFamily="2" charset="0"/>
            </a:endParaRPr>
          </a:p>
        </p:txBody>
      </p:sp>
      <p:sp>
        <p:nvSpPr>
          <p:cNvPr id="4" name="Footer Placeholder 3">
            <a:extLst>
              <a:ext uri="{FF2B5EF4-FFF2-40B4-BE49-F238E27FC236}">
                <a16:creationId xmlns:a16="http://schemas.microsoft.com/office/drawing/2014/main" id="{A11AFE4A-E9A5-2041-8ADE-FEAFC68A1BE8}"/>
              </a:ext>
            </a:extLst>
          </p:cNvPr>
          <p:cNvSpPr>
            <a:spLocks noGrp="1"/>
          </p:cNvSpPr>
          <p:nvPr>
            <p:ph type="ftr" sz="quarter" idx="2"/>
          </p:nvPr>
        </p:nvSpPr>
        <p:spPr>
          <a:xfrm>
            <a:off x="0" y="9119474"/>
            <a:ext cx="3169920" cy="481727"/>
          </a:xfrm>
          <a:prstGeom prst="rect">
            <a:avLst/>
          </a:prstGeom>
        </p:spPr>
        <p:txBody>
          <a:bodyPr vert="horz" lIns="95646" tIns="47823" rIns="95646" bIns="47823" rtlCol="0" anchor="b"/>
          <a:lstStyle>
            <a:lvl1pPr algn="l">
              <a:defRPr sz="1300"/>
            </a:lvl1pPr>
          </a:lstStyle>
          <a:p>
            <a:endParaRPr lang="en-US" dirty="0">
              <a:latin typeface="Helvetica Regular" pitchFamily="2" charset="0"/>
            </a:endParaRPr>
          </a:p>
        </p:txBody>
      </p:sp>
      <p:sp>
        <p:nvSpPr>
          <p:cNvPr id="5" name="Slide Number Placeholder 4">
            <a:extLst>
              <a:ext uri="{FF2B5EF4-FFF2-40B4-BE49-F238E27FC236}">
                <a16:creationId xmlns:a16="http://schemas.microsoft.com/office/drawing/2014/main" id="{26A38876-140F-5945-B25E-7AF27F70DC12}"/>
              </a:ext>
            </a:extLst>
          </p:cNvPr>
          <p:cNvSpPr>
            <a:spLocks noGrp="1"/>
          </p:cNvSpPr>
          <p:nvPr>
            <p:ph type="sldNum" sz="quarter" idx="3"/>
          </p:nvPr>
        </p:nvSpPr>
        <p:spPr>
          <a:xfrm>
            <a:off x="4143587" y="9119474"/>
            <a:ext cx="3169920" cy="481727"/>
          </a:xfrm>
          <a:prstGeom prst="rect">
            <a:avLst/>
          </a:prstGeom>
        </p:spPr>
        <p:txBody>
          <a:bodyPr vert="horz" lIns="95646" tIns="47823" rIns="95646" bIns="47823" rtlCol="0" anchor="b"/>
          <a:lstStyle>
            <a:lvl1pPr algn="r">
              <a:defRPr sz="1300"/>
            </a:lvl1pPr>
          </a:lstStyle>
          <a:p>
            <a:fld id="{1EF04344-1592-EF44-B423-A85B05F31A34}" type="slidenum">
              <a:rPr lang="en-US" smtClean="0">
                <a:latin typeface="Helvetica Regular" pitchFamily="2" charset="0"/>
              </a:rPr>
              <a:t>‹#›</a:t>
            </a:fld>
            <a:endParaRPr lang="en-US" dirty="0">
              <a:latin typeface="Helvetica Regular" pitchFamily="2" charset="0"/>
            </a:endParaRPr>
          </a:p>
        </p:txBody>
      </p:sp>
    </p:spTree>
    <p:extLst>
      <p:ext uri="{BB962C8B-B14F-4D97-AF65-F5344CB8AC3E}">
        <p14:creationId xmlns:p14="http://schemas.microsoft.com/office/powerpoint/2010/main" val="1034732783"/>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4:33.4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11430 9440,'33'-6,"-4"1,-13 5,-2 0,0 0,5 0,-8 0,5 0,-9 0,1 1,4 0,-3 1,1-1,2 1,-4-2,3 1,-2-1,-1 0,6 0,-4 0,3 1,-3-1,0 2,-2-1,1 1,0 0,4 1,1-1,-1 1,0-2,-4 1,-1-1,2 1,-2-1,2 1,3 0,-2 0,6 1,-5-1,4 0,-1 0,3 0,-1 0,1 0,7 1,-6-2,4 1,-9-2,-2 0,6 0,-5 0,6 0,-5 0,2 0,0 0,1 0,0 0,1 0,-1 1,6 1,-6 0,5 1,-6-1,1-1,2 1,0-2,2 2,0-2,0 1,0-1,-2 1,-2-1,-2 1,-2-1,-3 1,-1-1,3 2,-4-2,5 1,-6-1,2 0,5 1,-2-1,5 2,-6-2,1 1,-2-1,0 0,2 0,-5 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44.1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11261 11726,'18'-6,"-3"1,-15 5,9 0,2 0,8 1,-2 0,1 2,1-1,3 1,1 0,0-1,1 2,0-2,7 2,-7-2,4 1,-10-1,-1 0,5 0,-6 0,5-1,-6 1,10 0,-6 0,8 2,-9-2,0 1,8 0,-7-1,7 1,-8-1,0-1,1 1,-1-2,-1 1,1 0,-2-1,1 1,0 0,-2 0,8 1,-6 0,5-1,-6 0,10 0,-5-1,8 1,-7-1,6 0,-6 0,4 0,-9 0,-2 0,0 0,-3 0,-1 0,-3 0,2 0,0 0,1 0,0 0,-3 0,2 0,-1 0,1 0,0 2,0-1,6 4,-4-2,4 2,-3-2,-2 1,0-2,-1 2,-2-2,1 2,0-2,-1 1,4 0,-4-1,4 1,1 0,-3-1,5 1,-2 0,-3-1,3 0,-2 0,6-2,-3 1,7 0,-11-1,1 1,-5-1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46.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11324 13377,'31'-9,"-1"1,5 5,-7 1,11-1,-11 3,22-1,-18 1,15 0,-24 0,7 0,-6 0,7 0,-7 0,15 0,-8 0,13 0,-12 2,0 0,1 2,0-1,1 1,15-1,-12-1,10 1,-18-3,5 1,-11-1,3 0,-14 1,0-1,-5 2,5-1,8 5,-5-2,10 3,-9-2,0 0,1-1,-1 1,0-1,-1-1,-2 1,4-2,-4 1,4-1,-5 0,0-1,-1 1,6-1,-7 0,3 0,-6-1,0 1,7 0,-7 0,3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55.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11472 8636,'33'-1,"-2"1,-15-2,1 0,-1 0,-2 0,0 0,-3 0,-1 1,-2 1,2-1,1 1,2 0,0 0,1 0,0 0,3 1,0 2,10 2,-5 0,7 1,-9-3,1 0,-1-1,-1 0,1 0,6 0,-6 0,5 0,-10-1,0 1,-2-1,0 0,-2 0,-1 0,-1-1,0 2,0-1,1 2,1 0,0 1,2 0,0 0,0-1,-3 1,0-2,-3 1,2-1,3 1,-2-2,2 1,-3-2,-2 0,8 1,-7-1,4 1,-2-1,-3 0,7 0,-6 1,4-1,0 2,-1-2,3 1,-3-1,1 0,6 0,-6 0,4 0,-6 0,-1 0,0 0,5 0,-5 0,8 0,-7 0,3 0,-3 0,0 0,-1 0,1 0,-2 0,2-1,1 1,-2-2,2 1,-3-1,2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6:00.9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14774 6244,'31'5,"-4"-2,-10-2,2-1,1 2,2-1,1 1,4 0,3 0,22 0,-9 0,-13-2,0 0,16 1,-13-1,0 1,19-1,-19 0,-1 0,13 0,0 0,-1 1,1 0,-7 1,1-1,7 1,-11-1,-2-1,-4 1,7 0,-9 2,4 0,-13-1,5 1,-8 0,4-1,-6 1,1 1,2-1,3 2,0 0,0 0,-1-1,-1-1,-3 0,0-2,-3 0,0-1,0 1,8 0,-3 1,5 0,-6-1,-2 0,0-1,-2 1,0 0,0-1,-1 0,2 0,-1 0,2 0,8 0,-6 0,7 0,-9 0,3 0,-4 0,4 0,-6 0,6 0,-5-1,3 0,-7-2,0 0,6-4,-5 3,6-3,-8 4,2 0,1-3,-2 2,2-1,-3 1,2-2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6:10.9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11303 4635,'-28'-9,"4"1,20 8,-1 0,-8 0,40-1,-22 1,36-2,-22 2,1-1,2 1,2 0,0 0,10 0,-8 0,9 0,-14 0,8 0,-10 1,5-1,-10 2,6-1,-7 0,5 1,-7-2,0 1,2 0,-1-1,3 1,0-1,3 0,0 0,0 0,-1 0,-1 0,-2 0,1 0,4 1,-3 0,7 0,-5 0,1-1,1 0,1 0,11 0,-7 0,8 0,-9 0,-1 0,11 0,-8 0,7 0,-11 0,9-2,-8 1,7-2,-11 1,5-1,-6 1,2 0,-8 0,6 2,-4-2,6 2,-5-1,0 1,1 0,-1 0,0 0,0 0,0 0,-1 0,0 0,0 0,6 0,-3 0,4 0,-4 1,-1 0,9 1,-8-1,5 0,-9-1,-3 0,-1 0,0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4:36.6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15155 11028,'26'-8,"-4"1,-18 5,2-1,5 0,-1 1,4 0,-3 2,-2 0,1 0,1 0,1 0,-1 0,0 0,-3 0,1 0,4 0,-1 0,3 0,-3 0,-1 0,0 0,1 0,-2 0,1 0,-2 0,5 0,-3 0,2 0,-1 0,0 0,0 0,0 0,3 0,-3 0,2 0,-5 0,-1 0,3 0,-2 0,4 1,-4 0,6 3,-3-1,5 1,-5 0,4-1,-3 0,1 0,-4-2,-1 1,2-2,-1 1,2 0,-2-1,1 1,0-1,3 1,-3-1,1 1,-5-1,5 0,0 0,2 0,0 0,-3 0,1 0,6 1,-4-1,5 2,-4-1,0 1,1 0,-1 1,1 0,-3 0,1 1,3 0,-3-1,3 0,-4-1,-1-2,1 1,0 0,4-1,-4 1,1-1,-5 0,-2 0,5 0,-4 0,3 0,1 0,-3 0,3 0,-3 1,4 0,-4 0,4 1,-5-1,0 0,3 2,-2-2,3 2,-3-2,-1 1,3 0,-2 0,1 1,0-1,-3-1,5 0,-5-1,3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4:40.0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4403 15706,'38'-1,"-5"0,-16-2,0 1,2 0,8 0,-6 1,3-1,-9 2,-1-2,-2 1,1 0,0-1,-2 1,1-1,-4 1,1-1,0 2,1-1,5 1,-3 0,2 0,-2 0,1 0,7 0,-5 0,3 0,-7 0,1 0,-3 0,0 0,2 0,4 1,1-1,3 2,-4-1,-1 1,0 0,-1-1,-2 1,0-1,-1 1,6 0,-3 0,4-1,-5 1,-1-1,1 1,-2 0,2 0,0 0,0 0,2 0,-1 0,1-1,-1 0,0 0,3-1,-4 1,2 0,-3-1,-1 1,0-1,2 0,0 0,1 0,0 1,8 0,-4 1,4-1,-6 1,5 0,-5-1,5 1,-7-1,2-1,0 1,1-1,0 0,-1 0,1 0,-2 0,1 0,-1 0,5 0,-5 0,3 0,-7 0,0 0,-2 0,2 0,-1 0,0-1,0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4:43.2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14859 16489,'26'4,"-4"-3,-16-3,1-2,3 1,1-1,2 0,10-1,-5 1,8 0,-8 1,0 0,0 1,5-3,-6 2,4-1,-8 0,5 2,-7-1,4 1,-6 0,5-1,-3 1,6-1,-3 1,1 0,1 0,0 0,1 0,6 0,-4 1,3 0,-7 1,-1 0,0 0,1 0,-1 0,2 0,10 0,-9 0,7 0,-14 0,0 0,-2 0,2 0,1 0,-1 0,0 0,0 0,0 0,1 0,0 0,0 0,5 0,-5 0,5 1,-6 0,0 1,3 2,-2-2,4 2,-4-2,1 0,1 0,-1 1,0-1,0 2,-2-2,7 1,-5-1,4-1,-3 1,1-2,1 2,8-2,-7 2,8-2,-9 2,1 0,-2 0,0 1,-1-1,-2-1,0 1,-1-2,4 1,-2-1,3 0,-4 0,6 0,-4 0,2 0,-4 0,-1 0,-1 0,0 0,3 0,-3 0,3 0,-2-1,1-1,2-1,0-2,1 1,1-1,-2 1,1-1,-6 2,0-1,-5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4:55.4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4360 5546,'23'-3,"-5"1,-14 2,3 0,4 0,1 0,0 0,-2 0,-1 0,1 0,1 0,4 0,-3-1,3 0,-3 0,0-1,0 1,0 0,7-1,-5 1,6 0,-6 1,1-1,2 0,0 1,1 0,0 0,-1 0,8 0,-6 0,5 0,-6 0,6 0,-4 0,5 0,-8 0,-1 0,0 0,0 0,1 0,10 0,-3 0,8 0,-9 0,0 0,-2 0,-1 0,-3 0,-2 0,4 0,-7 0,5-1,-6-1,1 0,0 1,0 1,-1 0,1 0,-1 0,0 0,-1 0,0 0,0 0,0 0,1 0,5 0,-2 0,4 0,-5 0,-1 0,-1 0,0 0,3 0,-4 0,3 0,-5 0,2 0,-1 0,2 0,1 0,1 0,0 1,6 0,-7 1,4 0,-8-2,1 1,0 0,1-1,-1 0,1 0,0 0,-1 0,0 0,0 0,1 4,1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05.6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4509 6265,'0'0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06.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4509 6265,'31'9,"-1"-2,-10-4,3-1,1 0,15 1,-9 0,9-1,-14-1,-1 0,6 0,-10 0,5-1,-10 0,0 0,0 0,1 0,8 0,-5 0,14 0,-14 0,7 0,-11 0,2 0,-3 0,1 0,4 0,-4 0,4 0,-7 0,1 0,0 0,1 0,0 0,2 0,-1 1,4 1,-6-1,3 0,-8-1,1 1,3 0,0-1,3 0,-3 0,2 0,0 0,1 0,-3 0,0 0,-3 0,-1 0,3 0,-4 0,4 0,-2 0,5 0,-1 0,3 0,-4 0,0 0,6 0,-5 0,4 0,-5 0,-1 0,0 0,-1 0,2 0,-5 0,4 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29.0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7811 8678,'33'4,"2"-1,-8-1,7 2,4 3,5-1,3 1,0 0,2-1,-3 0,1 0,-3-1,-1 0,-3 0,1-2,-2 1,2-1,0 2,2-1,-10 0,0 1,18 0,-17-1,-1 0,12 1,-2-1,-3-1,-3 0,6-1,-12-1,2 0,-12-1,-2 1,1 0,9 2,-4-1,7 2,-9-2,2 1,-3-1,8 1,-9-1,5 1,-9-1,9 2,-5-2,8 2,-8-3,8 1,-7-2,2 1,-10-1,-3 0,-3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2T22:15:31.8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11388 5503,'32'6,"-3"-1,-16-5,1 0,1 0,1 0,18 0,-12 0,15 0,-15 0,1 0,2 0,0 0,12 0,-9 0,17 1,-21 0,7 1,-13 0,1 0,-3 1,13 1,-5 0,12 0,5 0,-9 1,8-1,-15-1,-4-2,-3 0,-2-1,-4 1,0 0,-2-1,1 0,0 0,9 0,-3 0,5 0,-5 0,-1 0,0 0,-1 0,-1 0,-1 0,-3 0,1 0,-3 0,1 0,5 0,-4 0,4 0,-4 0,1 0,-2 0,4 0,-4-1,2 0,-3 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646" tIns="47823" rIns="95646" bIns="47823" rtlCol="0"/>
          <a:lstStyle>
            <a:lvl1pPr algn="l">
              <a:defRPr sz="1300" b="0" i="0">
                <a:latin typeface="Helvetica Regular" pitchFamily="2" charset="0"/>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5646" tIns="47823" rIns="95646" bIns="47823" rtlCol="0"/>
          <a:lstStyle>
            <a:lvl1pPr algn="r">
              <a:defRPr sz="1300" b="0" i="0">
                <a:latin typeface="Helvetica Regular" pitchFamily="2" charset="0"/>
              </a:defRPr>
            </a:lvl1pPr>
          </a:lstStyle>
          <a:p>
            <a:r>
              <a:rPr lang="en-US" dirty="0" err="1" smtClean="0"/>
              <a:t>Houngninou</a:t>
            </a:r>
            <a:r>
              <a:rPr lang="en-US" dirty="0" smtClean="0"/>
              <a:t>/McGuire</a:t>
            </a:r>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5646" tIns="47823" rIns="95646" bIns="47823"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646" tIns="47823" rIns="95646" bIns="47823"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646" tIns="47823" rIns="95646" bIns="47823" rtlCol="0" anchor="b"/>
          <a:lstStyle>
            <a:lvl1pPr algn="l">
              <a:defRPr sz="1300" b="0" i="0">
                <a:latin typeface="Helvetica Regular" pitchFamily="2" charset="0"/>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646" tIns="47823" rIns="95646" bIns="47823" rtlCol="0" anchor="b"/>
          <a:lstStyle>
            <a:lvl1pPr algn="r">
              <a:defRPr sz="1300" b="0" i="0">
                <a:latin typeface="Helvetica Regular" pitchFamily="2" charset="0"/>
              </a:defRPr>
            </a:lvl1pPr>
          </a:lstStyle>
          <a:p>
            <a:fld id="{9CC81667-0BCA-4A93-A267-210DC22E6F85}" type="slidenum">
              <a:rPr lang="en-US" smtClean="0"/>
              <a:pPr/>
              <a:t>‹#›</a:t>
            </a:fld>
            <a:endParaRPr lang="en-US" dirty="0"/>
          </a:p>
        </p:txBody>
      </p:sp>
    </p:spTree>
    <p:extLst>
      <p:ext uri="{BB962C8B-B14F-4D97-AF65-F5344CB8AC3E}">
        <p14:creationId xmlns:p14="http://schemas.microsoft.com/office/powerpoint/2010/main" val="381009875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b="0" i="0" kern="1200">
        <a:solidFill>
          <a:schemeClr val="tx1"/>
        </a:solidFill>
        <a:latin typeface="Helvetica Regular" pitchFamily="2" charset="0"/>
        <a:ea typeface="+mn-ea"/>
        <a:cs typeface="+mn-cs"/>
      </a:defRPr>
    </a:lvl1pPr>
    <a:lvl2pPr marL="457200" algn="l" defTabSz="914400" rtl="0" eaLnBrk="1" latinLnBrk="0" hangingPunct="1">
      <a:defRPr sz="1200" b="0" i="0" kern="1200">
        <a:solidFill>
          <a:schemeClr val="tx1"/>
        </a:solidFill>
        <a:latin typeface="Helvetica Regular" pitchFamily="2" charset="0"/>
        <a:ea typeface="+mn-ea"/>
        <a:cs typeface="+mn-cs"/>
      </a:defRPr>
    </a:lvl2pPr>
    <a:lvl3pPr marL="914400" algn="l" defTabSz="914400" rtl="0" eaLnBrk="1" latinLnBrk="0" hangingPunct="1">
      <a:defRPr sz="1200" b="0" i="0" kern="1200">
        <a:solidFill>
          <a:schemeClr val="tx1"/>
        </a:solidFill>
        <a:latin typeface="Helvetica Regular" pitchFamily="2" charset="0"/>
        <a:ea typeface="+mn-ea"/>
        <a:cs typeface="+mn-cs"/>
      </a:defRPr>
    </a:lvl3pPr>
    <a:lvl4pPr marL="1371600" algn="l" defTabSz="914400" rtl="0" eaLnBrk="1" latinLnBrk="0" hangingPunct="1">
      <a:defRPr sz="1200" b="0" i="0" kern="1200">
        <a:solidFill>
          <a:schemeClr val="tx1"/>
        </a:solidFill>
        <a:latin typeface="Helvetica Regular" pitchFamily="2" charset="0"/>
        <a:ea typeface="+mn-ea"/>
        <a:cs typeface="+mn-cs"/>
      </a:defRPr>
    </a:lvl4pPr>
    <a:lvl5pPr marL="1828800" algn="l" defTabSz="914400" rtl="0" eaLnBrk="1" latinLnBrk="0" hangingPunct="1">
      <a:defRPr sz="1200" b="0" i="0" kern="1200">
        <a:solidFill>
          <a:schemeClr val="tx1"/>
        </a:solidFill>
        <a:latin typeface="Helvetica Regula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a:xfrm>
            <a:off x="735013" y="835025"/>
            <a:ext cx="7408862" cy="4167188"/>
          </a:xfrm>
          <a:ln/>
        </p:spPr>
      </p:sp>
      <p:sp>
        <p:nvSpPr>
          <p:cNvPr id="5123" name="Rectangle 3"/>
          <p:cNvSpPr>
            <a:spLocks noGrp="1" noChangeArrowheads="1"/>
          </p:cNvSpPr>
          <p:nvPr>
            <p:ph type="body" idx="1"/>
          </p:nvPr>
        </p:nvSpPr>
        <p:spPr>
          <a:noFill/>
        </p:spPr>
        <p:txBody>
          <a:bodyPr/>
          <a:lstStyle/>
          <a:p>
            <a:pPr eaLnBrk="1" hangingPunct="1"/>
            <a:endParaRPr lang="en-US" altLang="zh-CN" dirty="0" smtClean="0"/>
          </a:p>
        </p:txBody>
      </p:sp>
    </p:spTree>
    <p:extLst>
      <p:ext uri="{BB962C8B-B14F-4D97-AF65-F5344CB8AC3E}">
        <p14:creationId xmlns:p14="http://schemas.microsoft.com/office/powerpoint/2010/main" val="419630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17</a:t>
            </a:fld>
            <a:endParaRPr lang="en-US" dirty="0"/>
          </a:p>
        </p:txBody>
      </p:sp>
    </p:spTree>
    <p:extLst>
      <p:ext uri="{BB962C8B-B14F-4D97-AF65-F5344CB8AC3E}">
        <p14:creationId xmlns:p14="http://schemas.microsoft.com/office/powerpoint/2010/main" val="160500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18</a:t>
            </a:fld>
            <a:endParaRPr lang="en-US" dirty="0"/>
          </a:p>
        </p:txBody>
      </p:sp>
    </p:spTree>
    <p:extLst>
      <p:ext uri="{BB962C8B-B14F-4D97-AF65-F5344CB8AC3E}">
        <p14:creationId xmlns:p14="http://schemas.microsoft.com/office/powerpoint/2010/main" val="3948630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24</a:t>
            </a:fld>
            <a:endParaRPr lang="en-US" dirty="0"/>
          </a:p>
        </p:txBody>
      </p:sp>
    </p:spTree>
    <p:extLst>
      <p:ext uri="{BB962C8B-B14F-4D97-AF65-F5344CB8AC3E}">
        <p14:creationId xmlns:p14="http://schemas.microsoft.com/office/powerpoint/2010/main" val="170510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25</a:t>
            </a:fld>
            <a:endParaRPr lang="en-US" dirty="0"/>
          </a:p>
        </p:txBody>
      </p:sp>
    </p:spTree>
    <p:extLst>
      <p:ext uri="{BB962C8B-B14F-4D97-AF65-F5344CB8AC3E}">
        <p14:creationId xmlns:p14="http://schemas.microsoft.com/office/powerpoint/2010/main" val="83769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27</a:t>
            </a:fld>
            <a:endParaRPr lang="en-US" dirty="0"/>
          </a:p>
        </p:txBody>
      </p:sp>
    </p:spTree>
    <p:extLst>
      <p:ext uri="{BB962C8B-B14F-4D97-AF65-F5344CB8AC3E}">
        <p14:creationId xmlns:p14="http://schemas.microsoft.com/office/powerpoint/2010/main" val="1401918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28</a:t>
            </a:fld>
            <a:endParaRPr lang="en-US" dirty="0"/>
          </a:p>
        </p:txBody>
      </p:sp>
    </p:spTree>
    <p:extLst>
      <p:ext uri="{BB962C8B-B14F-4D97-AF65-F5344CB8AC3E}">
        <p14:creationId xmlns:p14="http://schemas.microsoft.com/office/powerpoint/2010/main" val="270850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29</a:t>
            </a:fld>
            <a:endParaRPr lang="en-US" dirty="0"/>
          </a:p>
        </p:txBody>
      </p:sp>
    </p:spTree>
    <p:extLst>
      <p:ext uri="{BB962C8B-B14F-4D97-AF65-F5344CB8AC3E}">
        <p14:creationId xmlns:p14="http://schemas.microsoft.com/office/powerpoint/2010/main" val="1758460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__name__ defines the namespace that a Python module is running in. When Python is run, it will replace __name__ with it's namespace. </a:t>
            </a:r>
          </a:p>
          <a:p>
            <a:endParaRPr lang="en-US" dirty="0"/>
          </a:p>
          <a:p>
            <a:r>
              <a:rPr lang="en-US" dirty="0"/>
              <a:t>If you're running a script, it will replace any instance of __name__ in that file with __main__ since it's running in the __main__ namespace. Any imported modules that </a:t>
            </a:r>
            <a:r>
              <a:rPr lang="en-US" dirty="0" err="1"/>
              <a:t>Park.py</a:t>
            </a:r>
            <a:r>
              <a:rPr lang="en-US" dirty="0"/>
              <a:t> uses, it will replace __name__ with the name of their own module. This is important because __name__ is often used in a module in the lines:</a:t>
            </a:r>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30</a:t>
            </a:fld>
            <a:endParaRPr lang="en-US" dirty="0"/>
          </a:p>
        </p:txBody>
      </p:sp>
    </p:spTree>
    <p:extLst>
      <p:ext uri="{BB962C8B-B14F-4D97-AF65-F5344CB8AC3E}">
        <p14:creationId xmlns:p14="http://schemas.microsoft.com/office/powerpoint/2010/main" val="1549804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31</a:t>
            </a:fld>
            <a:endParaRPr lang="en-US" dirty="0"/>
          </a:p>
        </p:txBody>
      </p:sp>
    </p:spTree>
    <p:extLst>
      <p:ext uri="{BB962C8B-B14F-4D97-AF65-F5344CB8AC3E}">
        <p14:creationId xmlns:p14="http://schemas.microsoft.com/office/powerpoint/2010/main" val="246656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32</a:t>
            </a:fld>
            <a:endParaRPr lang="en-US" dirty="0"/>
          </a:p>
        </p:txBody>
      </p:sp>
    </p:spTree>
    <p:extLst>
      <p:ext uri="{BB962C8B-B14F-4D97-AF65-F5344CB8AC3E}">
        <p14:creationId xmlns:p14="http://schemas.microsoft.com/office/powerpoint/2010/main" val="3878301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a:t>
            </a:fld>
            <a:endParaRPr lang="en-US" dirty="0"/>
          </a:p>
        </p:txBody>
      </p:sp>
    </p:spTree>
    <p:extLst>
      <p:ext uri="{BB962C8B-B14F-4D97-AF65-F5344CB8AC3E}">
        <p14:creationId xmlns:p14="http://schemas.microsoft.com/office/powerpoint/2010/main" val="429475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33</a:t>
            </a:fld>
            <a:endParaRPr lang="en-US" dirty="0"/>
          </a:p>
        </p:txBody>
      </p:sp>
    </p:spTree>
    <p:extLst>
      <p:ext uri="{BB962C8B-B14F-4D97-AF65-F5344CB8AC3E}">
        <p14:creationId xmlns:p14="http://schemas.microsoft.com/office/powerpoint/2010/main" val="3260960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34</a:t>
            </a:fld>
            <a:endParaRPr lang="en-US" dirty="0"/>
          </a:p>
        </p:txBody>
      </p:sp>
    </p:spTree>
    <p:extLst>
      <p:ext uri="{BB962C8B-B14F-4D97-AF65-F5344CB8AC3E}">
        <p14:creationId xmlns:p14="http://schemas.microsoft.com/office/powerpoint/2010/main" val="2680878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35</a:t>
            </a:fld>
            <a:endParaRPr lang="en-US" dirty="0"/>
          </a:p>
        </p:txBody>
      </p:sp>
    </p:spTree>
    <p:extLst>
      <p:ext uri="{BB962C8B-B14F-4D97-AF65-F5344CB8AC3E}">
        <p14:creationId xmlns:p14="http://schemas.microsoft.com/office/powerpoint/2010/main" val="1494752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36</a:t>
            </a:fld>
            <a:endParaRPr lang="en-US" dirty="0"/>
          </a:p>
        </p:txBody>
      </p:sp>
    </p:spTree>
    <p:extLst>
      <p:ext uri="{BB962C8B-B14F-4D97-AF65-F5344CB8AC3E}">
        <p14:creationId xmlns:p14="http://schemas.microsoft.com/office/powerpoint/2010/main" val="334433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37</a:t>
            </a:fld>
            <a:endParaRPr lang="en-US" dirty="0"/>
          </a:p>
        </p:txBody>
      </p:sp>
    </p:spTree>
    <p:extLst>
      <p:ext uri="{BB962C8B-B14F-4D97-AF65-F5344CB8AC3E}">
        <p14:creationId xmlns:p14="http://schemas.microsoft.com/office/powerpoint/2010/main" val="326936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38</a:t>
            </a:fld>
            <a:endParaRPr lang="en-US" dirty="0"/>
          </a:p>
        </p:txBody>
      </p:sp>
    </p:spTree>
    <p:extLst>
      <p:ext uri="{BB962C8B-B14F-4D97-AF65-F5344CB8AC3E}">
        <p14:creationId xmlns:p14="http://schemas.microsoft.com/office/powerpoint/2010/main" val="1599650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39</a:t>
            </a:fld>
            <a:endParaRPr lang="en-US" dirty="0"/>
          </a:p>
        </p:txBody>
      </p:sp>
    </p:spTree>
    <p:extLst>
      <p:ext uri="{BB962C8B-B14F-4D97-AF65-F5344CB8AC3E}">
        <p14:creationId xmlns:p14="http://schemas.microsoft.com/office/powerpoint/2010/main" val="1269957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40</a:t>
            </a:fld>
            <a:endParaRPr lang="en-US" dirty="0"/>
          </a:p>
        </p:txBody>
      </p:sp>
    </p:spTree>
    <p:extLst>
      <p:ext uri="{BB962C8B-B14F-4D97-AF65-F5344CB8AC3E}">
        <p14:creationId xmlns:p14="http://schemas.microsoft.com/office/powerpoint/2010/main" val="911693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41</a:t>
            </a:fld>
            <a:endParaRPr lang="en-US" dirty="0"/>
          </a:p>
        </p:txBody>
      </p:sp>
    </p:spTree>
    <p:extLst>
      <p:ext uri="{BB962C8B-B14F-4D97-AF65-F5344CB8AC3E}">
        <p14:creationId xmlns:p14="http://schemas.microsoft.com/office/powerpoint/2010/main" val="341466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42</a:t>
            </a:fld>
            <a:endParaRPr lang="en-US" dirty="0"/>
          </a:p>
        </p:txBody>
      </p:sp>
    </p:spTree>
    <p:extLst>
      <p:ext uri="{BB962C8B-B14F-4D97-AF65-F5344CB8AC3E}">
        <p14:creationId xmlns:p14="http://schemas.microsoft.com/office/powerpoint/2010/main" val="155505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dirty="0"/>
              <a:t>A parameter is a variable in the declaration of function. </a:t>
            </a:r>
          </a:p>
          <a:p>
            <a:r>
              <a:rPr lang="en-US" sz="1300" dirty="0"/>
              <a:t>An argument is the actual value of this variable that gets passed to function.</a:t>
            </a:r>
            <a:endParaRPr lang="en-US" b="0" dirty="0"/>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7</a:t>
            </a:fld>
            <a:endParaRPr lang="en-US" dirty="0"/>
          </a:p>
        </p:txBody>
      </p:sp>
    </p:spTree>
    <p:extLst>
      <p:ext uri="{BB962C8B-B14F-4D97-AF65-F5344CB8AC3E}">
        <p14:creationId xmlns:p14="http://schemas.microsoft.com/office/powerpoint/2010/main" val="4337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43</a:t>
            </a:fld>
            <a:endParaRPr lang="en-US" dirty="0"/>
          </a:p>
        </p:txBody>
      </p:sp>
    </p:spTree>
    <p:extLst>
      <p:ext uri="{BB962C8B-B14F-4D97-AF65-F5344CB8AC3E}">
        <p14:creationId xmlns:p14="http://schemas.microsoft.com/office/powerpoint/2010/main" val="3512877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44</a:t>
            </a:fld>
            <a:endParaRPr lang="en-US" dirty="0"/>
          </a:p>
        </p:txBody>
      </p:sp>
    </p:spTree>
    <p:extLst>
      <p:ext uri="{BB962C8B-B14F-4D97-AF65-F5344CB8AC3E}">
        <p14:creationId xmlns:p14="http://schemas.microsoft.com/office/powerpoint/2010/main" val="1985500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45</a:t>
            </a:fld>
            <a:endParaRPr lang="en-US" dirty="0"/>
          </a:p>
        </p:txBody>
      </p:sp>
    </p:spTree>
    <p:extLst>
      <p:ext uri="{BB962C8B-B14F-4D97-AF65-F5344CB8AC3E}">
        <p14:creationId xmlns:p14="http://schemas.microsoft.com/office/powerpoint/2010/main" val="2343403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46</a:t>
            </a:fld>
            <a:endParaRPr lang="en-US" dirty="0"/>
          </a:p>
        </p:txBody>
      </p:sp>
    </p:spTree>
    <p:extLst>
      <p:ext uri="{BB962C8B-B14F-4D97-AF65-F5344CB8AC3E}">
        <p14:creationId xmlns:p14="http://schemas.microsoft.com/office/powerpoint/2010/main" val="1539174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47</a:t>
            </a:fld>
            <a:endParaRPr lang="en-US" dirty="0"/>
          </a:p>
        </p:txBody>
      </p:sp>
    </p:spTree>
    <p:extLst>
      <p:ext uri="{BB962C8B-B14F-4D97-AF65-F5344CB8AC3E}">
        <p14:creationId xmlns:p14="http://schemas.microsoft.com/office/powerpoint/2010/main" val="3242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49</a:t>
            </a:fld>
            <a:endParaRPr lang="en-US" dirty="0"/>
          </a:p>
        </p:txBody>
      </p:sp>
    </p:spTree>
    <p:extLst>
      <p:ext uri="{BB962C8B-B14F-4D97-AF65-F5344CB8AC3E}">
        <p14:creationId xmlns:p14="http://schemas.microsoft.com/office/powerpoint/2010/main" val="1217474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50</a:t>
            </a:fld>
            <a:endParaRPr lang="en-US" dirty="0"/>
          </a:p>
        </p:txBody>
      </p:sp>
    </p:spTree>
    <p:extLst>
      <p:ext uri="{BB962C8B-B14F-4D97-AF65-F5344CB8AC3E}">
        <p14:creationId xmlns:p14="http://schemas.microsoft.com/office/powerpoint/2010/main" val="2586558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51</a:t>
            </a:fld>
            <a:endParaRPr lang="en-US" dirty="0"/>
          </a:p>
        </p:txBody>
      </p:sp>
    </p:spTree>
    <p:extLst>
      <p:ext uri="{BB962C8B-B14F-4D97-AF65-F5344CB8AC3E}">
        <p14:creationId xmlns:p14="http://schemas.microsoft.com/office/powerpoint/2010/main" val="3641398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52</a:t>
            </a:fld>
            <a:endParaRPr lang="en-US" dirty="0"/>
          </a:p>
        </p:txBody>
      </p:sp>
    </p:spTree>
    <p:extLst>
      <p:ext uri="{BB962C8B-B14F-4D97-AF65-F5344CB8AC3E}">
        <p14:creationId xmlns:p14="http://schemas.microsoft.com/office/powerpoint/2010/main" val="3387714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8</a:t>
            </a:fld>
            <a:endParaRPr lang="en-US" dirty="0"/>
          </a:p>
        </p:txBody>
      </p:sp>
    </p:spTree>
    <p:extLst>
      <p:ext uri="{BB962C8B-B14F-4D97-AF65-F5344CB8AC3E}">
        <p14:creationId xmlns:p14="http://schemas.microsoft.com/office/powerpoint/2010/main" val="264263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9</a:t>
            </a:fld>
            <a:endParaRPr lang="en-US" dirty="0"/>
          </a:p>
        </p:txBody>
      </p:sp>
    </p:spTree>
    <p:extLst>
      <p:ext uri="{BB962C8B-B14F-4D97-AF65-F5344CB8AC3E}">
        <p14:creationId xmlns:p14="http://schemas.microsoft.com/office/powerpoint/2010/main" val="421275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12</a:t>
            </a:fld>
            <a:endParaRPr lang="en-US" dirty="0"/>
          </a:p>
        </p:txBody>
      </p:sp>
    </p:spTree>
    <p:extLst>
      <p:ext uri="{BB962C8B-B14F-4D97-AF65-F5344CB8AC3E}">
        <p14:creationId xmlns:p14="http://schemas.microsoft.com/office/powerpoint/2010/main" val="33352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13</a:t>
            </a:fld>
            <a:endParaRPr lang="en-US" dirty="0"/>
          </a:p>
        </p:txBody>
      </p:sp>
    </p:spTree>
    <p:extLst>
      <p:ext uri="{BB962C8B-B14F-4D97-AF65-F5344CB8AC3E}">
        <p14:creationId xmlns:p14="http://schemas.microsoft.com/office/powerpoint/2010/main" val="316698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15</a:t>
            </a:fld>
            <a:endParaRPr lang="en-US" dirty="0"/>
          </a:p>
        </p:txBody>
      </p:sp>
    </p:spTree>
    <p:extLst>
      <p:ext uri="{BB962C8B-B14F-4D97-AF65-F5344CB8AC3E}">
        <p14:creationId xmlns:p14="http://schemas.microsoft.com/office/powerpoint/2010/main" val="3036713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dirty="0" err="1" smtClean="0"/>
              <a:t>Houngninou</a:t>
            </a:r>
            <a:r>
              <a:rPr lang="en-US" dirty="0" smtClean="0"/>
              <a:t>/McGuire</a:t>
            </a:r>
            <a:endParaRPr lang="en-US" dirty="0"/>
          </a:p>
        </p:txBody>
      </p:sp>
      <p:sp>
        <p:nvSpPr>
          <p:cNvPr id="5" name="Slide Number Placeholder 4"/>
          <p:cNvSpPr>
            <a:spLocks noGrp="1"/>
          </p:cNvSpPr>
          <p:nvPr>
            <p:ph type="sldNum" sz="quarter" idx="5"/>
          </p:nvPr>
        </p:nvSpPr>
        <p:spPr/>
        <p:txBody>
          <a:bodyPr/>
          <a:lstStyle/>
          <a:p>
            <a:fld id="{9CC81667-0BCA-4A93-A267-210DC22E6F85}" type="slidenum">
              <a:rPr lang="en-US" smtClean="0"/>
              <a:pPr/>
              <a:t>16</a:t>
            </a:fld>
            <a:endParaRPr lang="en-US" dirty="0"/>
          </a:p>
        </p:txBody>
      </p:sp>
    </p:spTree>
    <p:extLst>
      <p:ext uri="{BB962C8B-B14F-4D97-AF65-F5344CB8AC3E}">
        <p14:creationId xmlns:p14="http://schemas.microsoft.com/office/powerpoint/2010/main" val="329399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2">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Houngninou/McGuire</a:t>
            </a:r>
            <a:endParaRPr lang="en-US" dirty="0"/>
          </a:p>
        </p:txBody>
      </p:sp>
      <p:sp>
        <p:nvSpPr>
          <p:cNvPr id="5" name="Footer Placeholder 4"/>
          <p:cNvSpPr>
            <a:spLocks noGrp="1"/>
          </p:cNvSpPr>
          <p:nvPr>
            <p:ph type="ftr" sz="quarter" idx="11"/>
          </p:nvPr>
        </p:nvSpPr>
        <p:spPr>
          <a:xfrm>
            <a:off x="4165600" y="6356351"/>
            <a:ext cx="4673600" cy="365125"/>
          </a:xfrm>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Houngninou/McGuire</a:t>
            </a:r>
            <a:endParaRPr lang="en-US" dirty="0"/>
          </a:p>
        </p:txBody>
      </p:sp>
      <p:sp>
        <p:nvSpPr>
          <p:cNvPr id="5" name="Footer Placeholder 4"/>
          <p:cNvSpPr>
            <a:spLocks noGrp="1"/>
          </p:cNvSpPr>
          <p:nvPr>
            <p:ph type="ftr" sz="quarter" idx="11"/>
          </p:nvPr>
        </p:nvSpPr>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Houngninou/McGuire</a:t>
            </a:r>
            <a:endParaRPr lang="en-US" dirty="0"/>
          </a:p>
        </p:txBody>
      </p:sp>
      <p:sp>
        <p:nvSpPr>
          <p:cNvPr id="5" name="Footer Placeholder 4"/>
          <p:cNvSpPr>
            <a:spLocks noGrp="1"/>
          </p:cNvSpPr>
          <p:nvPr>
            <p:ph type="ftr" sz="quarter" idx="11"/>
          </p:nvPr>
        </p:nvSpPr>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228600"/>
            <a:ext cx="109728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609600" y="5368160"/>
            <a:ext cx="10972800" cy="916856"/>
          </a:xfrm>
        </p:spPr>
        <p:txBody>
          <a:bodyPr anchor="b"/>
          <a:lstStyle>
            <a:lvl1pPr marL="0" indent="0">
              <a:spcBef>
                <a:spcPts val="0"/>
              </a:spcBef>
              <a:buNone/>
              <a:defRPr sz="1200">
                <a:latin typeface="Verdana" panose="020B0604030504040204" pitchFamily="34" charset="0"/>
                <a:ea typeface="Verdana" panose="020B0604030504040204"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125292" y="6172201"/>
            <a:ext cx="1146048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2/24/2021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591963" y="6429709"/>
            <a:ext cx="1223999" cy="279914"/>
          </a:xfrm>
          <a:prstGeom prst="rect">
            <a:avLst/>
          </a:prstGeom>
          <a:noFill/>
          <a:ln>
            <a:noFill/>
          </a:ln>
        </p:spPr>
      </p:pic>
      <p:sp>
        <p:nvSpPr>
          <p:cNvPr id="15" name="Slide Number Placeholder 4"/>
          <p:cNvSpPr txBox="1">
            <a:spLocks/>
          </p:cNvSpPr>
          <p:nvPr userDrawn="1"/>
        </p:nvSpPr>
        <p:spPr>
          <a:xfrm>
            <a:off x="10508341" y="6428232"/>
            <a:ext cx="12192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a:extLst>
              <a:ext uri="{FF2B5EF4-FFF2-40B4-BE49-F238E27FC236}">
                <a16:creationId xmlns:a16="http://schemas.microsoft.com/office/drawing/2014/main" id="{53FB0CCA-42FE-4F49-B329-D58EC7D36F62}"/>
              </a:ext>
            </a:extLst>
          </p:cNvPr>
          <p:cNvSpPr txBox="1"/>
          <p:nvPr userDrawn="1"/>
        </p:nvSpPr>
        <p:spPr>
          <a:xfrm>
            <a:off x="2002971" y="6429975"/>
            <a:ext cx="82296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10939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spcBef>
                <a:spcPts val="0"/>
              </a:spcBef>
              <a:spcAft>
                <a:spcPts val="1200"/>
              </a:spcAft>
              <a:defRPr sz="2200"/>
            </a:lvl1pPr>
            <a:lvl2pPr>
              <a:spcBef>
                <a:spcPts val="0"/>
              </a:spcBef>
              <a:spcAft>
                <a:spcPts val="1200"/>
              </a:spcAft>
              <a:defRPr sz="2200"/>
            </a:lvl2pPr>
            <a:lvl3pPr>
              <a:spcBef>
                <a:spcPts val="0"/>
              </a:spcBef>
              <a:spcAft>
                <a:spcPts val="1200"/>
              </a:spcAft>
              <a:defRPr sz="2200"/>
            </a:lvl3pPr>
            <a:lvl4pPr>
              <a:spcBef>
                <a:spcPts val="0"/>
              </a:spcBef>
              <a:spcAft>
                <a:spcPts val="1200"/>
              </a:spcAft>
              <a:defRPr sz="2200"/>
            </a:lvl4pPr>
            <a:lvl5pPr>
              <a:spcBef>
                <a:spcPts val="0"/>
              </a:spcBef>
              <a:spcAft>
                <a:spcPts val="1200"/>
              </a:spcAft>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smtClean="0"/>
              <a:t>Houngninou/McGuire</a:t>
            </a:r>
            <a:endParaRPr lang="en-US" dirty="0"/>
          </a:p>
        </p:txBody>
      </p:sp>
      <p:sp>
        <p:nvSpPr>
          <p:cNvPr id="5" name="Footer Placeholder 4"/>
          <p:cNvSpPr>
            <a:spLocks noGrp="1"/>
          </p:cNvSpPr>
          <p:nvPr>
            <p:ph type="ftr" sz="quarter" idx="11"/>
          </p:nvPr>
        </p:nvSpPr>
        <p:spPr>
          <a:xfrm>
            <a:off x="4165600" y="6356351"/>
            <a:ext cx="4673600" cy="365125"/>
          </a:xfrm>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Houngninou/McGuire</a:t>
            </a:r>
            <a:endParaRPr lang="en-US" dirty="0"/>
          </a:p>
        </p:txBody>
      </p:sp>
      <p:sp>
        <p:nvSpPr>
          <p:cNvPr id="5" name="Footer Placeholder 4"/>
          <p:cNvSpPr>
            <a:spLocks noGrp="1"/>
          </p:cNvSpPr>
          <p:nvPr>
            <p:ph type="ftr" sz="quarter" idx="11"/>
          </p:nvPr>
        </p:nvSpPr>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normAutofit/>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normAutofit/>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r>
              <a:rPr lang="en-US" smtClean="0"/>
              <a:t>Houngninou/McGuire</a:t>
            </a:r>
            <a:endParaRPr lang="en-US" dirty="0"/>
          </a:p>
        </p:txBody>
      </p:sp>
      <p:sp>
        <p:nvSpPr>
          <p:cNvPr id="6" name="Footer Placeholder 5"/>
          <p:cNvSpPr>
            <a:spLocks noGrp="1"/>
          </p:cNvSpPr>
          <p:nvPr>
            <p:ph type="ftr" sz="quarter" idx="11"/>
          </p:nvPr>
        </p:nvSpPr>
        <p:spPr/>
        <p:txBody>
          <a:bodyPr/>
          <a:lstStyle/>
          <a:p>
            <a:r>
              <a:rPr lang="en-US" smtClean="0"/>
              <a:t>CSCE 110: Programming 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r>
              <a:rPr lang="en-US" smtClean="0"/>
              <a:t>Houngninou/McGuire</a:t>
            </a:r>
            <a:endParaRPr lang="en-US" dirty="0"/>
          </a:p>
        </p:txBody>
      </p:sp>
      <p:sp>
        <p:nvSpPr>
          <p:cNvPr id="8" name="Footer Placeholder 7"/>
          <p:cNvSpPr>
            <a:spLocks noGrp="1"/>
          </p:cNvSpPr>
          <p:nvPr>
            <p:ph type="ftr" sz="quarter" idx="11"/>
          </p:nvPr>
        </p:nvSpPr>
        <p:spPr/>
        <p:txBody>
          <a:bodyPr/>
          <a:lstStyle/>
          <a:p>
            <a:r>
              <a:rPr lang="en-US" smtClean="0"/>
              <a:t>CSCE 110: Programming 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Houngninou/McGuire</a:t>
            </a:r>
            <a:endParaRPr lang="en-US" dirty="0"/>
          </a:p>
        </p:txBody>
      </p:sp>
      <p:sp>
        <p:nvSpPr>
          <p:cNvPr id="4" name="Footer Placeholder 3"/>
          <p:cNvSpPr>
            <a:spLocks noGrp="1"/>
          </p:cNvSpPr>
          <p:nvPr>
            <p:ph type="ftr" sz="quarter" idx="11"/>
          </p:nvPr>
        </p:nvSpPr>
        <p:spPr>
          <a:xfrm>
            <a:off x="4165600" y="6356351"/>
            <a:ext cx="4572000" cy="365125"/>
          </a:xfrm>
        </p:spPr>
        <p:txBody>
          <a:bodyPr/>
          <a:lstStyle/>
          <a:p>
            <a:r>
              <a:rPr lang="en-US" smtClean="0"/>
              <a:t>CSCE 110: Programming 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Houngninou/McGuire</a:t>
            </a:r>
            <a:endParaRPr lang="en-US" dirty="0"/>
          </a:p>
        </p:txBody>
      </p:sp>
      <p:sp>
        <p:nvSpPr>
          <p:cNvPr id="3" name="Footer Placeholder 2"/>
          <p:cNvSpPr>
            <a:spLocks noGrp="1"/>
          </p:cNvSpPr>
          <p:nvPr>
            <p:ph type="ftr" sz="quarter" idx="11"/>
          </p:nvPr>
        </p:nvSpPr>
        <p:spPr>
          <a:xfrm>
            <a:off x="4165600" y="6356351"/>
            <a:ext cx="4368800" cy="365125"/>
          </a:xfrm>
        </p:spPr>
        <p:txBody>
          <a:bodyPr/>
          <a:lstStyle/>
          <a:p>
            <a:r>
              <a:rPr lang="en-US" smtClean="0"/>
              <a:t>CSCE 110: Programming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Houngninou/McGuire</a:t>
            </a:r>
            <a:endParaRPr lang="en-US" dirty="0"/>
          </a:p>
        </p:txBody>
      </p:sp>
      <p:sp>
        <p:nvSpPr>
          <p:cNvPr id="6" name="Footer Placeholder 5"/>
          <p:cNvSpPr>
            <a:spLocks noGrp="1"/>
          </p:cNvSpPr>
          <p:nvPr>
            <p:ph type="ftr" sz="quarter" idx="11"/>
          </p:nvPr>
        </p:nvSpPr>
        <p:spPr/>
        <p:txBody>
          <a:bodyPr/>
          <a:lstStyle/>
          <a:p>
            <a:r>
              <a:rPr lang="en-US" smtClean="0"/>
              <a:t>CSCE 110: Programming 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Houngninou/McGuire</a:t>
            </a:r>
            <a:endParaRPr lang="en-US" dirty="0"/>
          </a:p>
        </p:txBody>
      </p:sp>
      <p:sp>
        <p:nvSpPr>
          <p:cNvPr id="6" name="Footer Placeholder 5"/>
          <p:cNvSpPr>
            <a:spLocks noGrp="1"/>
          </p:cNvSpPr>
          <p:nvPr>
            <p:ph type="ftr" sz="quarter" idx="11"/>
          </p:nvPr>
        </p:nvSpPr>
        <p:spPr/>
        <p:txBody>
          <a:bodyPr/>
          <a:lstStyle/>
          <a:p>
            <a:r>
              <a:rPr lang="en-US" smtClean="0"/>
              <a:t>CSCE 110: Programming 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88000">
              <a:schemeClr val="tx2">
                <a:lumMod val="20000"/>
                <a:lumOff val="80000"/>
              </a:schemeClr>
            </a:gs>
            <a:gs pos="95000">
              <a:schemeClr val="tx2">
                <a:lumMod val="20000"/>
                <a:lumOff val="8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Regular" pitchFamily="2" charset="0"/>
              </a:defRPr>
            </a:lvl1pPr>
          </a:lstStyle>
          <a:p>
            <a:r>
              <a:rPr lang="en-US" smtClean="0"/>
              <a:t>Houngninou/McGuire</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Regular" pitchFamily="2" charset="0"/>
              </a:defRPr>
            </a:lvl1pPr>
          </a:lstStyle>
          <a:p>
            <a:r>
              <a:rPr lang="en-US" smtClean="0"/>
              <a:t>CSCE 110: Programming I</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Regular"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3600" b="0" i="0" kern="1200">
          <a:solidFill>
            <a:schemeClr val="accent2">
              <a:lumMod val="75000"/>
            </a:schemeClr>
          </a:solidFill>
          <a:latin typeface="Helvetica Regular" pitchFamily="2" charset="0"/>
          <a:ea typeface="+mj-ea"/>
          <a:cs typeface="+mj-cs"/>
        </a:defRPr>
      </a:lvl1pPr>
    </p:titleStyle>
    <p:bodyStyle>
      <a:lvl1pPr marL="0" indent="0" algn="l" defTabSz="914400" rtl="0" eaLnBrk="1" latinLnBrk="0" hangingPunct="1">
        <a:spcBef>
          <a:spcPct val="20000"/>
        </a:spcBef>
        <a:buFont typeface="Arial" pitchFamily="34" charset="0"/>
        <a:buNone/>
        <a:defRPr sz="2200" b="0" i="0" kern="1200">
          <a:solidFill>
            <a:schemeClr val="tx1"/>
          </a:solidFill>
          <a:latin typeface="Helvetica Regular" pitchFamily="2" charset="0"/>
          <a:ea typeface="+mn-ea"/>
          <a:cs typeface="+mn-cs"/>
        </a:defRPr>
      </a:lvl1pPr>
      <a:lvl2pPr marL="742950" indent="-28575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2pPr>
      <a:lvl3pPr marL="11430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3pPr>
      <a:lvl4pPr marL="16002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4pPr>
      <a:lvl5pPr marL="20574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emf"/><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33.png"/><Relationship Id="rId21" Type="http://schemas.openxmlformats.org/officeDocument/2006/relationships/image" Target="../media/image37.emf"/><Relationship Id="rId7" Type="http://schemas.openxmlformats.org/officeDocument/2006/relationships/image" Target="../media/image30.emf"/><Relationship Id="rId12" Type="http://schemas.openxmlformats.org/officeDocument/2006/relationships/customXml" Target="../ink/ink5.xml"/><Relationship Id="rId17" Type="http://schemas.openxmlformats.org/officeDocument/2006/relationships/image" Target="../media/image35.emf"/><Relationship Id="rId25" Type="http://schemas.openxmlformats.org/officeDocument/2006/relationships/image" Target="../media/image39.emf"/><Relationship Id="rId2" Type="http://schemas.openxmlformats.org/officeDocument/2006/relationships/notesSlide" Target="../notesSlides/notesSlide38.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2.emf"/><Relationship Id="rId24" Type="http://schemas.openxmlformats.org/officeDocument/2006/relationships/customXml" Target="../ink/ink11.xml"/><Relationship Id="rId5" Type="http://schemas.openxmlformats.org/officeDocument/2006/relationships/image" Target="../media/image29.emf"/><Relationship Id="rId15" Type="http://schemas.openxmlformats.org/officeDocument/2006/relationships/image" Target="../media/image34.emf"/><Relationship Id="rId23" Type="http://schemas.openxmlformats.org/officeDocument/2006/relationships/image" Target="../media/image38.emf"/><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36.emf"/><Relationship Id="rId31" Type="http://schemas.openxmlformats.org/officeDocument/2006/relationships/image" Target="../media/image42.emf"/><Relationship Id="rId4" Type="http://schemas.openxmlformats.org/officeDocument/2006/relationships/customXml" Target="../ink/ink1.xml"/><Relationship Id="rId9" Type="http://schemas.openxmlformats.org/officeDocument/2006/relationships/image" Target="../media/image31.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0.emf"/><Relationship Id="rId30" Type="http://schemas.openxmlformats.org/officeDocument/2006/relationships/customXml" Target="../ink/ink14.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615C5E10-5C29-4623-9C10-7E0CD197C761}" type="slidenum">
              <a:rPr lang="zh-CN" altLang="en-US" sz="900">
                <a:solidFill>
                  <a:srgbClr val="898989"/>
                </a:solidFill>
              </a:rPr>
              <a:pPr>
                <a:spcBef>
                  <a:spcPct val="0"/>
                </a:spcBef>
                <a:buFontTx/>
                <a:buNone/>
              </a:pPr>
              <a:t>1</a:t>
            </a:fld>
            <a:endParaRPr lang="en-US" altLang="zh-CN" sz="900">
              <a:solidFill>
                <a:srgbClr val="898989"/>
              </a:solidFill>
            </a:endParaRPr>
          </a:p>
        </p:txBody>
      </p:sp>
      <p:sp>
        <p:nvSpPr>
          <p:cNvPr id="4099" name="Title 1"/>
          <p:cNvSpPr>
            <a:spLocks noGrp="1"/>
          </p:cNvSpPr>
          <p:nvPr>
            <p:ph type="ctrTitle"/>
          </p:nvPr>
        </p:nvSpPr>
        <p:spPr>
          <a:xfrm>
            <a:off x="914400" y="1524000"/>
            <a:ext cx="10363200" cy="2076451"/>
          </a:xfrm>
        </p:spPr>
        <p:txBody>
          <a:bodyPr>
            <a:normAutofit/>
          </a:bodyPr>
          <a:lstStyle/>
          <a:p>
            <a:r>
              <a:rPr lang="en-US" altLang="zh-CN" sz="4050" dirty="0"/>
              <a:t>Python Basics</a:t>
            </a:r>
            <a:br>
              <a:rPr lang="en-US" altLang="zh-CN" sz="4050" dirty="0"/>
            </a:br>
            <a:r>
              <a:rPr lang="en-US" altLang="zh-CN" sz="4400" dirty="0" smtClean="0"/>
              <a:t>Functions</a:t>
            </a:r>
            <a:endParaRPr lang="en-US" sz="4400" dirty="0"/>
          </a:p>
        </p:txBody>
      </p:sp>
      <p:sp>
        <p:nvSpPr>
          <p:cNvPr id="4100" name="Subtitle 2"/>
          <p:cNvSpPr>
            <a:spLocks noGrp="1"/>
          </p:cNvSpPr>
          <p:nvPr>
            <p:ph type="subTitle" idx="1"/>
          </p:nvPr>
        </p:nvSpPr>
        <p:spPr>
          <a:xfrm>
            <a:off x="1981200" y="3771900"/>
            <a:ext cx="8229600" cy="1314450"/>
          </a:xfrm>
        </p:spPr>
        <p:txBody>
          <a:bodyPr/>
          <a:lstStyle/>
          <a:p>
            <a:pPr eaLnBrk="1" hangingPunct="1"/>
            <a:r>
              <a:rPr lang="en-CA" altLang="zh-CN" sz="3000" dirty="0">
                <a:solidFill>
                  <a:srgbClr val="898989"/>
                </a:solidFill>
              </a:rPr>
              <a:t>Dr. Tim McGuire</a:t>
            </a:r>
            <a:r>
              <a:rPr lang="en-CA" altLang="zh-CN" dirty="0" smtClean="0">
                <a:solidFill>
                  <a:srgbClr val="898989"/>
                </a:solidFill>
              </a:rPr>
              <a:t/>
            </a:r>
            <a:br>
              <a:rPr lang="en-CA" altLang="zh-CN" dirty="0" smtClean="0">
                <a:solidFill>
                  <a:srgbClr val="898989"/>
                </a:solidFill>
              </a:rPr>
            </a:br>
            <a:r>
              <a:rPr lang="en-CA" altLang="zh-CN" dirty="0" smtClean="0">
                <a:solidFill>
                  <a:srgbClr val="898989"/>
                </a:solidFill>
              </a:rPr>
              <a:t/>
            </a:r>
            <a:br>
              <a:rPr lang="en-CA" altLang="zh-CN" dirty="0" smtClean="0">
                <a:solidFill>
                  <a:srgbClr val="898989"/>
                </a:solidFill>
              </a:rPr>
            </a:br>
            <a:r>
              <a:rPr lang="en-CA" altLang="zh-CN" sz="1200" dirty="0">
                <a:solidFill>
                  <a:srgbClr val="898989"/>
                </a:solidFill>
              </a:rPr>
              <a:t>Grateful acknowledgement to </a:t>
            </a:r>
            <a:r>
              <a:rPr lang="en-US" sz="1200" dirty="0"/>
              <a:t>David </a:t>
            </a:r>
            <a:r>
              <a:rPr lang="en-US" sz="1200" dirty="0" err="1"/>
              <a:t>Kebo</a:t>
            </a:r>
            <a:r>
              <a:rPr lang="en-US" sz="1200" dirty="0"/>
              <a:t> </a:t>
            </a:r>
            <a:r>
              <a:rPr lang="en-US" sz="1200" dirty="0" err="1"/>
              <a:t>Houngninou</a:t>
            </a:r>
            <a:r>
              <a:rPr lang="en-US" sz="1200" dirty="0"/>
              <a:t> </a:t>
            </a:r>
            <a:r>
              <a:rPr lang="en-CA" altLang="zh-CN" sz="1200" dirty="0">
                <a:solidFill>
                  <a:srgbClr val="898989"/>
                </a:solidFill>
              </a:rPr>
              <a:t>for some of the material contained in these slides</a:t>
            </a:r>
            <a:endParaRPr lang="en-US" altLang="zh-CN" sz="1200" dirty="0">
              <a:solidFill>
                <a:srgbClr val="898989"/>
              </a:solidFill>
            </a:endParaRPr>
          </a:p>
        </p:txBody>
      </p:sp>
    </p:spTree>
    <p:extLst>
      <p:ext uri="{BB962C8B-B14F-4D97-AF65-F5344CB8AC3E}">
        <p14:creationId xmlns:p14="http://schemas.microsoft.com/office/powerpoint/2010/main" val="4012515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CFD84-CC2B-4A93-8C0E-CEE3C543FE4C}"/>
              </a:ext>
            </a:extLst>
          </p:cNvPr>
          <p:cNvSpPr>
            <a:spLocks noGrp="1"/>
          </p:cNvSpPr>
          <p:nvPr>
            <p:ph type="title"/>
          </p:nvPr>
        </p:nvSpPr>
        <p:spPr/>
        <p:txBody>
          <a:bodyPr/>
          <a:lstStyle/>
          <a:p>
            <a:r>
              <a:rPr lang="en-US" altLang="en-US" dirty="0"/>
              <a:t>Void Functions and Value-Returning Functions</a:t>
            </a:r>
            <a:endParaRPr lang="en-AU" dirty="0"/>
          </a:p>
        </p:txBody>
      </p:sp>
      <p:sp>
        <p:nvSpPr>
          <p:cNvPr id="5" name="Content Placeholder 4">
            <a:extLst>
              <a:ext uri="{FF2B5EF4-FFF2-40B4-BE49-F238E27FC236}">
                <a16:creationId xmlns:a16="http://schemas.microsoft.com/office/drawing/2014/main" id="{EA639BE0-66BA-49C4-A361-28BD6CFF5DC4}"/>
              </a:ext>
            </a:extLst>
          </p:cNvPr>
          <p:cNvSpPr>
            <a:spLocks noGrp="1"/>
          </p:cNvSpPr>
          <p:nvPr>
            <p:ph idx="1"/>
          </p:nvPr>
        </p:nvSpPr>
        <p:spPr/>
        <p:txBody>
          <a:bodyPr>
            <a:normAutofit/>
          </a:bodyPr>
          <a:lstStyle/>
          <a:p>
            <a:pPr>
              <a:buFontTx/>
              <a:buChar char="•"/>
            </a:pPr>
            <a:r>
              <a:rPr lang="en-US" altLang="en-US" sz="2800" dirty="0"/>
              <a:t>A </a:t>
            </a:r>
            <a:r>
              <a:rPr lang="en-US" altLang="en-US" sz="2800" u="sng" dirty="0"/>
              <a:t>void function</a:t>
            </a:r>
            <a:r>
              <a:rPr lang="en-US" altLang="en-US" sz="2800" dirty="0"/>
              <a:t>:</a:t>
            </a:r>
          </a:p>
          <a:p>
            <a:pPr lvl="1"/>
            <a:r>
              <a:rPr lang="en-US" altLang="en-US" sz="2800" dirty="0"/>
              <a:t>Simply executes the statements it contains and then terminates.</a:t>
            </a:r>
          </a:p>
          <a:p>
            <a:pPr>
              <a:buFontTx/>
              <a:buChar char="•"/>
            </a:pPr>
            <a:r>
              <a:rPr lang="en-US" altLang="en-US" sz="2800" dirty="0"/>
              <a:t>A </a:t>
            </a:r>
            <a:r>
              <a:rPr lang="en-US" altLang="en-US" sz="2800" u="sng" dirty="0"/>
              <a:t>value-returning function</a:t>
            </a:r>
            <a:r>
              <a:rPr lang="en-US" altLang="en-US" sz="2800" dirty="0"/>
              <a:t>:</a:t>
            </a:r>
          </a:p>
          <a:p>
            <a:pPr lvl="1"/>
            <a:r>
              <a:rPr lang="en-US" altLang="en-US" sz="2800" dirty="0"/>
              <a:t>Executes the statements it contains, and then it returns a value back to the statement that called it.</a:t>
            </a:r>
          </a:p>
          <a:p>
            <a:pPr lvl="2"/>
            <a:r>
              <a:rPr lang="en-US" altLang="en-US" sz="2800" dirty="0"/>
              <a:t>The </a:t>
            </a:r>
            <a:r>
              <a:rPr lang="en-US" altLang="en-US" sz="2800" b="1" dirty="0">
                <a:latin typeface="Courier New" panose="02070309020205020404" pitchFamily="49" charset="0"/>
                <a:cs typeface="Courier New" panose="02070309020205020404" pitchFamily="49" charset="0"/>
              </a:rPr>
              <a:t>input</a:t>
            </a:r>
            <a:r>
              <a:rPr lang="en-US" altLang="en-US" sz="2800" dirty="0"/>
              <a:t>, </a:t>
            </a:r>
            <a:r>
              <a:rPr lang="en-US" altLang="en-US" sz="2800" b="1" dirty="0">
                <a:latin typeface="Courier New" panose="02070309020205020404" pitchFamily="49" charset="0"/>
                <a:cs typeface="Courier New" panose="02070309020205020404" pitchFamily="49" charset="0"/>
              </a:rPr>
              <a:t>int</a:t>
            </a:r>
            <a:r>
              <a:rPr lang="en-US" altLang="en-US" sz="2800" dirty="0"/>
              <a:t>, and </a:t>
            </a:r>
            <a:r>
              <a:rPr lang="en-US" altLang="en-US" sz="2800" b="1" dirty="0">
                <a:latin typeface="Courier New" panose="02070309020205020404" pitchFamily="49" charset="0"/>
                <a:cs typeface="Courier New" panose="02070309020205020404" pitchFamily="49" charset="0"/>
              </a:rPr>
              <a:t>float</a:t>
            </a:r>
            <a:r>
              <a:rPr lang="en-US" altLang="en-US" sz="2800" dirty="0"/>
              <a:t> functions are examples of value-returning functions.</a:t>
            </a:r>
            <a:endParaRPr lang="en-AU" sz="2800" dirty="0"/>
          </a:p>
        </p:txBody>
      </p:sp>
    </p:spTree>
    <p:extLst>
      <p:ext uri="{BB962C8B-B14F-4D97-AF65-F5344CB8AC3E}">
        <p14:creationId xmlns:p14="http://schemas.microsoft.com/office/powerpoint/2010/main" val="3845554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6140A94-E0D1-43B0-902B-DF33AA7C4EBE}"/>
              </a:ext>
            </a:extLst>
          </p:cNvPr>
          <p:cNvSpPr>
            <a:spLocks noGrp="1" noChangeArrowheads="1"/>
          </p:cNvSpPr>
          <p:nvPr>
            <p:ph type="title"/>
          </p:nvPr>
        </p:nvSpPr>
        <p:spPr/>
        <p:txBody>
          <a:bodyPr/>
          <a:lstStyle/>
          <a:p>
            <a:r>
              <a:rPr lang="en-US" altLang="en-US" dirty="0"/>
              <a:t>Defining </a:t>
            </a:r>
            <a:r>
              <a:rPr lang="en-US" altLang="en-US" dirty="0" smtClean="0"/>
              <a:t>a Function</a:t>
            </a:r>
            <a:endParaRPr lang="en-US" altLang="en-US" sz="2000" dirty="0"/>
          </a:p>
        </p:txBody>
      </p:sp>
      <p:sp>
        <p:nvSpPr>
          <p:cNvPr id="4" name="Content Placeholder 3">
            <a:extLst>
              <a:ext uri="{FF2B5EF4-FFF2-40B4-BE49-F238E27FC236}">
                <a16:creationId xmlns:a16="http://schemas.microsoft.com/office/drawing/2014/main" id="{8BE7CBED-0F05-4802-A00A-76F7AB3B9CF4}"/>
              </a:ext>
            </a:extLst>
          </p:cNvPr>
          <p:cNvSpPr>
            <a:spLocks noGrp="1"/>
          </p:cNvSpPr>
          <p:nvPr>
            <p:ph idx="1"/>
          </p:nvPr>
        </p:nvSpPr>
        <p:spPr/>
        <p:txBody>
          <a:bodyPr>
            <a:normAutofit fontScale="92500" lnSpcReduction="10000"/>
          </a:bodyPr>
          <a:lstStyle/>
          <a:p>
            <a:pPr>
              <a:defRPr/>
            </a:pPr>
            <a:r>
              <a:rPr lang="en-US" altLang="en-US" sz="2600" dirty="0"/>
              <a:t>Functions are given names </a:t>
            </a:r>
          </a:p>
          <a:p>
            <a:pPr lvl="1">
              <a:defRPr/>
            </a:pPr>
            <a:r>
              <a:rPr lang="en-US" altLang="en-US" sz="2600" dirty="0"/>
              <a:t>Function naming rules:</a:t>
            </a:r>
          </a:p>
          <a:p>
            <a:pPr lvl="2">
              <a:defRPr/>
            </a:pPr>
            <a:r>
              <a:rPr lang="en-US" altLang="en-US" sz="2600" dirty="0"/>
              <a:t>Cannot use keywords as a function name</a:t>
            </a:r>
          </a:p>
          <a:p>
            <a:pPr lvl="2">
              <a:defRPr/>
            </a:pPr>
            <a:r>
              <a:rPr lang="en-US" altLang="en-US" sz="2600" dirty="0"/>
              <a:t>Cannot contain spaces</a:t>
            </a:r>
          </a:p>
          <a:p>
            <a:pPr lvl="2">
              <a:defRPr/>
            </a:pPr>
            <a:r>
              <a:rPr lang="en-US" altLang="en-US" sz="2600" dirty="0"/>
              <a:t>First character must be a letter or underscore</a:t>
            </a:r>
          </a:p>
          <a:p>
            <a:pPr lvl="2">
              <a:defRPr/>
            </a:pPr>
            <a:r>
              <a:rPr lang="en-US" altLang="en-US" sz="2600" dirty="0"/>
              <a:t>All other characters must be a letter, number or underscore</a:t>
            </a:r>
          </a:p>
          <a:p>
            <a:pPr lvl="2">
              <a:defRPr/>
            </a:pPr>
            <a:r>
              <a:rPr lang="en-US" altLang="en-US" sz="2600" dirty="0"/>
              <a:t>Uppercase and lowercase characters are </a:t>
            </a:r>
            <a:r>
              <a:rPr lang="en-US" altLang="en-US" sz="2600" dirty="0" smtClean="0"/>
              <a:t>distinct</a:t>
            </a:r>
          </a:p>
          <a:p>
            <a:pPr>
              <a:defRPr/>
            </a:pPr>
            <a:r>
              <a:rPr lang="en-US" altLang="en-US" sz="2600" dirty="0"/>
              <a:t>Function name should be descriptive of the task carried out by the function</a:t>
            </a:r>
          </a:p>
          <a:p>
            <a:pPr lvl="1">
              <a:defRPr/>
            </a:pPr>
            <a:r>
              <a:rPr lang="en-US" altLang="en-US" sz="2600" dirty="0"/>
              <a:t>Often includes a </a:t>
            </a:r>
            <a:r>
              <a:rPr lang="en-US" altLang="en-US" sz="2600" dirty="0" smtClean="0"/>
              <a:t>verb or verb phrase</a:t>
            </a:r>
            <a:endParaRPr lang="en-US" altLang="en-US" sz="2600" dirty="0"/>
          </a:p>
          <a:p>
            <a:pPr lvl="2">
              <a:defRPr/>
            </a:pPr>
            <a:endParaRPr lang="en-AU" sz="2800" dirty="0"/>
          </a:p>
        </p:txBody>
      </p:sp>
    </p:spTree>
    <p:extLst>
      <p:ext uri="{BB962C8B-B14F-4D97-AF65-F5344CB8AC3E}">
        <p14:creationId xmlns:p14="http://schemas.microsoft.com/office/powerpoint/2010/main" val="80693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97D1-ECBC-2849-A4AC-2EBE5A511C6E}"/>
              </a:ext>
            </a:extLst>
          </p:cNvPr>
          <p:cNvSpPr>
            <a:spLocks noGrp="1"/>
          </p:cNvSpPr>
          <p:nvPr>
            <p:ph type="title"/>
          </p:nvPr>
        </p:nvSpPr>
        <p:spPr/>
        <p:txBody>
          <a:bodyPr/>
          <a:lstStyle/>
          <a:p>
            <a:r>
              <a:rPr lang="en-US" dirty="0"/>
              <a:t>Functions: definition</a:t>
            </a:r>
          </a:p>
        </p:txBody>
      </p:sp>
      <p:pic>
        <p:nvPicPr>
          <p:cNvPr id="7" name="Content Placeholder 6">
            <a:extLst>
              <a:ext uri="{FF2B5EF4-FFF2-40B4-BE49-F238E27FC236}">
                <a16:creationId xmlns:a16="http://schemas.microsoft.com/office/drawing/2014/main" id="{E323228B-A0CB-5D46-B63E-8F47323E7D12}"/>
              </a:ext>
            </a:extLst>
          </p:cNvPr>
          <p:cNvPicPr>
            <a:picLocks noGrp="1" noChangeAspect="1"/>
          </p:cNvPicPr>
          <p:nvPr>
            <p:ph idx="1"/>
          </p:nvPr>
        </p:nvPicPr>
        <p:blipFill>
          <a:blip r:embed="rId3"/>
          <a:stretch>
            <a:fillRect/>
          </a:stretch>
        </p:blipFill>
        <p:spPr>
          <a:xfrm>
            <a:off x="861062" y="1828801"/>
            <a:ext cx="10308686" cy="3276599"/>
          </a:xfrm>
          <a:prstGeom prst="rect">
            <a:avLst/>
          </a:prstGeom>
        </p:spPr>
      </p:pic>
      <p:sp>
        <p:nvSpPr>
          <p:cNvPr id="6" name="Slide Number Placeholder 5">
            <a:extLst>
              <a:ext uri="{FF2B5EF4-FFF2-40B4-BE49-F238E27FC236}">
                <a16:creationId xmlns:a16="http://schemas.microsoft.com/office/drawing/2014/main" id="{9F361F04-9577-4744-AEF5-F72496A89454}"/>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3" name="Date Placeholder 2">
            <a:extLst>
              <a:ext uri="{FF2B5EF4-FFF2-40B4-BE49-F238E27FC236}">
                <a16:creationId xmlns:a16="http://schemas.microsoft.com/office/drawing/2014/main" id="{00E64C0A-173F-7D42-9A64-5C8FDDCCA01A}"/>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7094B8BC-9DF1-964A-8C1E-F48D50C3C51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409054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97D1-ECBC-2849-A4AC-2EBE5A511C6E}"/>
              </a:ext>
            </a:extLst>
          </p:cNvPr>
          <p:cNvSpPr>
            <a:spLocks noGrp="1"/>
          </p:cNvSpPr>
          <p:nvPr>
            <p:ph type="title"/>
          </p:nvPr>
        </p:nvSpPr>
        <p:spPr/>
        <p:txBody>
          <a:bodyPr/>
          <a:lstStyle/>
          <a:p>
            <a:r>
              <a:rPr lang="en-US" dirty="0"/>
              <a:t>Functions: docstring</a:t>
            </a:r>
          </a:p>
        </p:txBody>
      </p:sp>
      <p:sp>
        <p:nvSpPr>
          <p:cNvPr id="6" name="Slide Number Placeholder 5">
            <a:extLst>
              <a:ext uri="{FF2B5EF4-FFF2-40B4-BE49-F238E27FC236}">
                <a16:creationId xmlns:a16="http://schemas.microsoft.com/office/drawing/2014/main" id="{9F361F04-9577-4744-AEF5-F72496A89454}"/>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8" name="Content Placeholder 7">
            <a:extLst>
              <a:ext uri="{FF2B5EF4-FFF2-40B4-BE49-F238E27FC236}">
                <a16:creationId xmlns:a16="http://schemas.microsoft.com/office/drawing/2014/main" id="{97909A84-FEA3-F743-88B2-851C4BC03D0F}"/>
              </a:ext>
            </a:extLst>
          </p:cNvPr>
          <p:cNvSpPr>
            <a:spLocks noGrp="1"/>
          </p:cNvSpPr>
          <p:nvPr>
            <p:ph idx="1"/>
          </p:nvPr>
        </p:nvSpPr>
        <p:spPr/>
        <p:txBody>
          <a:bodyPr>
            <a:normAutofit/>
          </a:bodyPr>
          <a:lstStyle/>
          <a:p>
            <a:r>
              <a:rPr lang="en-US" dirty="0"/>
              <a:t>The docstring (</a:t>
            </a:r>
            <a:r>
              <a:rPr lang="en-US" dirty="0">
                <a:solidFill>
                  <a:srgbClr val="00B050"/>
                </a:solidFill>
              </a:rPr>
              <a:t>documentation string</a:t>
            </a:r>
            <a:r>
              <a:rPr lang="en-US" dirty="0"/>
              <a:t>) is a string placed after the header. It describes the function.</a:t>
            </a:r>
          </a:p>
          <a:p>
            <a:r>
              <a:rPr lang="en-US" dirty="0"/>
              <a:t>It is a good programming practice to include a docstring in a function for documentation</a:t>
            </a:r>
          </a:p>
          <a:p>
            <a:endParaRPr lang="en-US" dirty="0"/>
          </a:p>
        </p:txBody>
      </p:sp>
      <p:pic>
        <p:nvPicPr>
          <p:cNvPr id="10" name="Picture 9">
            <a:extLst>
              <a:ext uri="{FF2B5EF4-FFF2-40B4-BE49-F238E27FC236}">
                <a16:creationId xmlns:a16="http://schemas.microsoft.com/office/drawing/2014/main" id="{CF1DD618-284B-A948-8904-05B600DA9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199" y="3352800"/>
            <a:ext cx="6629400" cy="2057400"/>
          </a:xfrm>
          <a:prstGeom prst="rect">
            <a:avLst/>
          </a:prstGeom>
        </p:spPr>
      </p:pic>
      <p:sp>
        <p:nvSpPr>
          <p:cNvPr id="3" name="Date Placeholder 2">
            <a:extLst>
              <a:ext uri="{FF2B5EF4-FFF2-40B4-BE49-F238E27FC236}">
                <a16:creationId xmlns:a16="http://schemas.microsoft.com/office/drawing/2014/main" id="{27CBA4F8-6F24-7B49-B737-14B2AD048B9A}"/>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BD7FB5C7-611F-6F4A-A895-B77305CDC315}"/>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3410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4F11B45-56D0-4E3F-9BA1-44192FEBBD86}"/>
              </a:ext>
            </a:extLst>
          </p:cNvPr>
          <p:cNvSpPr>
            <a:spLocks noGrp="1" noChangeArrowheads="1"/>
          </p:cNvSpPr>
          <p:nvPr>
            <p:ph type="title"/>
          </p:nvPr>
        </p:nvSpPr>
        <p:spPr/>
        <p:txBody>
          <a:bodyPr/>
          <a:lstStyle/>
          <a:p>
            <a:r>
              <a:rPr lang="en-US" altLang="en-US" dirty="0" smtClean="0"/>
              <a:t>Calling </a:t>
            </a:r>
            <a:r>
              <a:rPr lang="en-US" altLang="en-US" dirty="0"/>
              <a:t>a </a:t>
            </a:r>
            <a:r>
              <a:rPr lang="en-US" altLang="en-US" dirty="0" smtClean="0"/>
              <a:t>Function</a:t>
            </a:r>
            <a:endParaRPr lang="en-US" altLang="en-US" sz="2000" dirty="0"/>
          </a:p>
        </p:txBody>
      </p:sp>
      <p:sp>
        <p:nvSpPr>
          <p:cNvPr id="3" name="Content Placeholder 2">
            <a:extLst>
              <a:ext uri="{FF2B5EF4-FFF2-40B4-BE49-F238E27FC236}">
                <a16:creationId xmlns:a16="http://schemas.microsoft.com/office/drawing/2014/main" id="{64A12A8D-F0A9-49D7-B155-2585D9CFC411}"/>
              </a:ext>
            </a:extLst>
          </p:cNvPr>
          <p:cNvSpPr>
            <a:spLocks noGrp="1"/>
          </p:cNvSpPr>
          <p:nvPr>
            <p:ph idx="1"/>
          </p:nvPr>
        </p:nvSpPr>
        <p:spPr/>
        <p:txBody>
          <a:bodyPr>
            <a:normAutofit/>
          </a:bodyPr>
          <a:lstStyle/>
          <a:p>
            <a:pPr eaLnBrk="1" hangingPunct="1">
              <a:defRPr/>
            </a:pPr>
            <a:r>
              <a:rPr lang="en-US" altLang="en-US" sz="2800" dirty="0"/>
              <a:t>Call a function to execute it</a:t>
            </a:r>
          </a:p>
          <a:p>
            <a:pPr lvl="1" eaLnBrk="1" hangingPunct="1">
              <a:defRPr/>
            </a:pPr>
            <a:r>
              <a:rPr lang="en-US" altLang="en-US" sz="2800" dirty="0"/>
              <a:t>When a function is called:</a:t>
            </a:r>
          </a:p>
          <a:p>
            <a:pPr lvl="2" eaLnBrk="1" hangingPunct="1">
              <a:defRPr/>
            </a:pPr>
            <a:r>
              <a:rPr lang="en-US" altLang="en-US" sz="2800" dirty="0"/>
              <a:t>Interpreter jumps to the function and executes statements in the block</a:t>
            </a:r>
          </a:p>
          <a:p>
            <a:pPr lvl="2" eaLnBrk="1" hangingPunct="1">
              <a:defRPr/>
            </a:pPr>
            <a:r>
              <a:rPr lang="en-US" altLang="en-US" sz="2800" dirty="0"/>
              <a:t>Interpreter jumps back to part of program that called the function</a:t>
            </a:r>
          </a:p>
          <a:p>
            <a:pPr lvl="3" eaLnBrk="1" hangingPunct="1">
              <a:defRPr/>
            </a:pPr>
            <a:r>
              <a:rPr lang="en-US" altLang="en-US" sz="2800" dirty="0"/>
              <a:t>Known as function return</a:t>
            </a:r>
          </a:p>
          <a:p>
            <a:pPr>
              <a:defRPr/>
            </a:pPr>
            <a:endParaRPr lang="en-US" sz="2800" dirty="0"/>
          </a:p>
        </p:txBody>
      </p:sp>
    </p:spTree>
    <p:extLst>
      <p:ext uri="{BB962C8B-B14F-4D97-AF65-F5344CB8AC3E}">
        <p14:creationId xmlns:p14="http://schemas.microsoft.com/office/powerpoint/2010/main" val="3822982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E93A-C8B9-2A41-A074-20361D0230BE}"/>
              </a:ext>
            </a:extLst>
          </p:cNvPr>
          <p:cNvSpPr>
            <a:spLocks noGrp="1"/>
          </p:cNvSpPr>
          <p:nvPr>
            <p:ph type="title"/>
          </p:nvPr>
        </p:nvSpPr>
        <p:spPr/>
        <p:txBody>
          <a:bodyPr/>
          <a:lstStyle/>
          <a:p>
            <a:r>
              <a:rPr lang="en-US" dirty="0"/>
              <a:t>Functions: call</a:t>
            </a:r>
          </a:p>
        </p:txBody>
      </p:sp>
      <p:pic>
        <p:nvPicPr>
          <p:cNvPr id="7" name="Content Placeholder 6">
            <a:extLst>
              <a:ext uri="{FF2B5EF4-FFF2-40B4-BE49-F238E27FC236}">
                <a16:creationId xmlns:a16="http://schemas.microsoft.com/office/drawing/2014/main" id="{3FDFEA54-4147-C741-AB33-0E9E74005438}"/>
              </a:ext>
            </a:extLst>
          </p:cNvPr>
          <p:cNvPicPr>
            <a:picLocks noGrp="1" noChangeAspect="1"/>
          </p:cNvPicPr>
          <p:nvPr>
            <p:ph idx="1"/>
          </p:nvPr>
        </p:nvPicPr>
        <p:blipFill>
          <a:blip r:embed="rId3"/>
          <a:stretch>
            <a:fillRect/>
          </a:stretch>
        </p:blipFill>
        <p:spPr>
          <a:xfrm>
            <a:off x="751243" y="1524000"/>
            <a:ext cx="10689514" cy="2666206"/>
          </a:xfrm>
          <a:prstGeom prst="rect">
            <a:avLst/>
          </a:prstGeom>
        </p:spPr>
      </p:pic>
      <p:sp>
        <p:nvSpPr>
          <p:cNvPr id="6" name="Slide Number Placeholder 5">
            <a:extLst>
              <a:ext uri="{FF2B5EF4-FFF2-40B4-BE49-F238E27FC236}">
                <a16:creationId xmlns:a16="http://schemas.microsoft.com/office/drawing/2014/main" id="{CFE7B3E2-722E-E546-8CD2-BBB2FE323586}"/>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3" name="Date Placeholder 2">
            <a:extLst>
              <a:ext uri="{FF2B5EF4-FFF2-40B4-BE49-F238E27FC236}">
                <a16:creationId xmlns:a16="http://schemas.microsoft.com/office/drawing/2014/main" id="{061318C3-641B-4C4E-976E-BA4994BD4E18}"/>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18A10C7D-2871-F345-8064-2357342E9766}"/>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102593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0400-5C7C-0243-A9C5-1DA70C129270}"/>
              </a:ext>
            </a:extLst>
          </p:cNvPr>
          <p:cNvSpPr>
            <a:spLocks noGrp="1"/>
          </p:cNvSpPr>
          <p:nvPr>
            <p:ph type="title"/>
          </p:nvPr>
        </p:nvSpPr>
        <p:spPr/>
        <p:txBody>
          <a:bodyPr/>
          <a:lstStyle/>
          <a:p>
            <a:r>
              <a:rPr lang="en-US" dirty="0"/>
              <a:t>Functions: example</a:t>
            </a:r>
          </a:p>
        </p:txBody>
      </p:sp>
      <p:pic>
        <p:nvPicPr>
          <p:cNvPr id="7" name="Content Placeholder 6">
            <a:extLst>
              <a:ext uri="{FF2B5EF4-FFF2-40B4-BE49-F238E27FC236}">
                <a16:creationId xmlns:a16="http://schemas.microsoft.com/office/drawing/2014/main" id="{AE2C21D8-FBB3-DD4E-B4F3-9438D8995F34}"/>
              </a:ext>
            </a:extLst>
          </p:cNvPr>
          <p:cNvPicPr>
            <a:picLocks noGrp="1" noChangeAspect="1"/>
          </p:cNvPicPr>
          <p:nvPr>
            <p:ph idx="1"/>
          </p:nvPr>
        </p:nvPicPr>
        <p:blipFill>
          <a:blip r:embed="rId3"/>
          <a:stretch>
            <a:fillRect/>
          </a:stretch>
        </p:blipFill>
        <p:spPr>
          <a:xfrm>
            <a:off x="1981200" y="1165533"/>
            <a:ext cx="7239000" cy="2757714"/>
          </a:xfrm>
          <a:prstGeom prst="rect">
            <a:avLst/>
          </a:prstGeom>
        </p:spPr>
      </p:pic>
      <p:sp>
        <p:nvSpPr>
          <p:cNvPr id="6" name="Slide Number Placeholder 5">
            <a:extLst>
              <a:ext uri="{FF2B5EF4-FFF2-40B4-BE49-F238E27FC236}">
                <a16:creationId xmlns:a16="http://schemas.microsoft.com/office/drawing/2014/main" id="{E196E808-00FD-DD46-B1FB-74E3014647EE}"/>
              </a:ext>
            </a:extLst>
          </p:cNvPr>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8" name="Picture 7">
            <a:extLst>
              <a:ext uri="{FF2B5EF4-FFF2-40B4-BE49-F238E27FC236}">
                <a16:creationId xmlns:a16="http://schemas.microsoft.com/office/drawing/2014/main" id="{38A2184F-3C5C-494D-832F-26E18436ECF2}"/>
              </a:ext>
            </a:extLst>
          </p:cNvPr>
          <p:cNvPicPr>
            <a:picLocks noChangeAspect="1"/>
          </p:cNvPicPr>
          <p:nvPr/>
        </p:nvPicPr>
        <p:blipFill>
          <a:blip r:embed="rId4"/>
          <a:stretch>
            <a:fillRect/>
          </a:stretch>
        </p:blipFill>
        <p:spPr>
          <a:xfrm>
            <a:off x="2076450" y="3896000"/>
            <a:ext cx="6153150" cy="2072470"/>
          </a:xfrm>
          <a:prstGeom prst="rect">
            <a:avLst/>
          </a:prstGeom>
        </p:spPr>
      </p:pic>
      <p:sp>
        <p:nvSpPr>
          <p:cNvPr id="3" name="Date Placeholder 2">
            <a:extLst>
              <a:ext uri="{FF2B5EF4-FFF2-40B4-BE49-F238E27FC236}">
                <a16:creationId xmlns:a16="http://schemas.microsoft.com/office/drawing/2014/main" id="{5D49D186-65F4-2D43-A21D-5F637ED08085}"/>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0A06E2F4-05E5-2A4B-8CD1-E48F2062879F}"/>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198232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8C50-FF03-3345-A13A-E09A825F2262}"/>
              </a:ext>
            </a:extLst>
          </p:cNvPr>
          <p:cNvSpPr>
            <a:spLocks noGrp="1"/>
          </p:cNvSpPr>
          <p:nvPr>
            <p:ph type="title"/>
          </p:nvPr>
        </p:nvSpPr>
        <p:spPr/>
        <p:txBody>
          <a:bodyPr/>
          <a:lstStyle/>
          <a:p>
            <a:r>
              <a:rPr lang="en-US" dirty="0"/>
              <a:t>Functions: main()</a:t>
            </a:r>
          </a:p>
        </p:txBody>
      </p:sp>
      <p:sp>
        <p:nvSpPr>
          <p:cNvPr id="3" name="Content Placeholder 2">
            <a:extLst>
              <a:ext uri="{FF2B5EF4-FFF2-40B4-BE49-F238E27FC236}">
                <a16:creationId xmlns:a16="http://schemas.microsoft.com/office/drawing/2014/main" id="{B8002E95-0B13-F449-BBF0-3A9FEA68EAAF}"/>
              </a:ext>
            </a:extLst>
          </p:cNvPr>
          <p:cNvSpPr>
            <a:spLocks noGrp="1"/>
          </p:cNvSpPr>
          <p:nvPr>
            <p:ph idx="1"/>
          </p:nvPr>
        </p:nvSpPr>
        <p:spPr/>
        <p:txBody>
          <a:bodyPr>
            <a:normAutofit/>
          </a:bodyPr>
          <a:lstStyle/>
          <a:p>
            <a:pPr marL="236538" indent="-225425">
              <a:buFont typeface="Arial" panose="020B0604020202020204" pitchFamily="34" charset="0"/>
              <a:buChar char="•"/>
            </a:pPr>
            <a:r>
              <a:rPr lang="en-US" sz="2800" dirty="0"/>
              <a:t>The </a:t>
            </a:r>
            <a:r>
              <a:rPr lang="en-US" sz="2800" dirty="0">
                <a:solidFill>
                  <a:srgbClr val="00B050"/>
                </a:solidFill>
              </a:rPr>
              <a:t>main() </a:t>
            </a:r>
            <a:r>
              <a:rPr lang="en-US" sz="2800" dirty="0"/>
              <a:t>function is a special function that runs automatically when the program is executed.</a:t>
            </a:r>
          </a:p>
          <a:p>
            <a:pPr marL="236538" indent="-225425">
              <a:buFont typeface="Arial" panose="020B0604020202020204" pitchFamily="34" charset="0"/>
              <a:buChar char="•"/>
            </a:pPr>
            <a:r>
              <a:rPr lang="en-US" sz="2800" dirty="0"/>
              <a:t>It is not required to use </a:t>
            </a:r>
            <a:r>
              <a:rPr lang="en-US" sz="2800" dirty="0">
                <a:solidFill>
                  <a:srgbClr val="00B050"/>
                </a:solidFill>
              </a:rPr>
              <a:t>main()</a:t>
            </a:r>
            <a:r>
              <a:rPr lang="en-US" sz="2800" dirty="0"/>
              <a:t> in Python, but it is a good programming  practice for the logical structure of the code.</a:t>
            </a:r>
          </a:p>
          <a:p>
            <a:pPr marL="236538" indent="-225425">
              <a:buFont typeface="Arial" panose="020B0604020202020204" pitchFamily="34" charset="0"/>
              <a:buChar char="•"/>
            </a:pPr>
            <a:r>
              <a:rPr lang="en-US" sz="2800" dirty="0"/>
              <a:t>We can rename the function </a:t>
            </a:r>
            <a:r>
              <a:rPr lang="en-US" sz="2800" dirty="0">
                <a:solidFill>
                  <a:srgbClr val="00B050"/>
                </a:solidFill>
              </a:rPr>
              <a:t>main() </a:t>
            </a:r>
            <a:r>
              <a:rPr lang="en-US" sz="2800" dirty="0"/>
              <a:t>if used as a regular function. </a:t>
            </a:r>
          </a:p>
          <a:p>
            <a:pPr marL="236538" indent="-225425">
              <a:buFont typeface="Arial" panose="020B0604020202020204" pitchFamily="34" charset="0"/>
              <a:buChar char="•"/>
            </a:pPr>
            <a:r>
              <a:rPr lang="en-US" sz="2800" dirty="0"/>
              <a:t>The name </a:t>
            </a:r>
            <a:r>
              <a:rPr lang="en-US" sz="2800" dirty="0">
                <a:solidFill>
                  <a:srgbClr val="00B050"/>
                </a:solidFill>
              </a:rPr>
              <a:t>main()</a:t>
            </a:r>
            <a:r>
              <a:rPr lang="en-US" sz="2800" dirty="0"/>
              <a:t> is consistent with some of the other programming languages.</a:t>
            </a:r>
          </a:p>
        </p:txBody>
      </p:sp>
      <p:sp>
        <p:nvSpPr>
          <p:cNvPr id="6" name="Slide Number Placeholder 5">
            <a:extLst>
              <a:ext uri="{FF2B5EF4-FFF2-40B4-BE49-F238E27FC236}">
                <a16:creationId xmlns:a16="http://schemas.microsoft.com/office/drawing/2014/main" id="{BA7EA03D-E2C9-2945-9223-EA975C71E1F2}"/>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4" name="Date Placeholder 3">
            <a:extLst>
              <a:ext uri="{FF2B5EF4-FFF2-40B4-BE49-F238E27FC236}">
                <a16:creationId xmlns:a16="http://schemas.microsoft.com/office/drawing/2014/main" id="{9415CF7C-23F7-CF4D-A281-D4CC5928E016}"/>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B6D6844A-8417-7B4F-8209-32511629007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65533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8C50-FF03-3345-A13A-E09A825F2262}"/>
              </a:ext>
            </a:extLst>
          </p:cNvPr>
          <p:cNvSpPr>
            <a:spLocks noGrp="1"/>
          </p:cNvSpPr>
          <p:nvPr>
            <p:ph type="title"/>
          </p:nvPr>
        </p:nvSpPr>
        <p:spPr/>
        <p:txBody>
          <a:bodyPr/>
          <a:lstStyle/>
          <a:p>
            <a:r>
              <a:rPr lang="en-US" dirty="0"/>
              <a:t>Functions: main()</a:t>
            </a:r>
          </a:p>
        </p:txBody>
      </p:sp>
      <p:sp>
        <p:nvSpPr>
          <p:cNvPr id="3" name="Content Placeholder 2">
            <a:extLst>
              <a:ext uri="{FF2B5EF4-FFF2-40B4-BE49-F238E27FC236}">
                <a16:creationId xmlns:a16="http://schemas.microsoft.com/office/drawing/2014/main" id="{B8002E95-0B13-F449-BBF0-3A9FEA68EAAF}"/>
              </a:ext>
            </a:extLst>
          </p:cNvPr>
          <p:cNvSpPr>
            <a:spLocks noGrp="1"/>
          </p:cNvSpPr>
          <p:nvPr>
            <p:ph idx="1"/>
          </p:nvPr>
        </p:nvSpPr>
        <p:spPr/>
        <p:txBody>
          <a:bodyPr/>
          <a:lstStyle/>
          <a:p>
            <a:r>
              <a:rPr lang="en-US" sz="2400" dirty="0"/>
              <a:t>In C, C++, C#, Java et,. all these programming languages require the </a:t>
            </a:r>
            <a:r>
              <a:rPr lang="en-US" sz="2400" dirty="0">
                <a:solidFill>
                  <a:srgbClr val="00B050"/>
                </a:solidFill>
              </a:rPr>
              <a:t>main function</a:t>
            </a:r>
            <a:r>
              <a:rPr lang="en-US" sz="2400" dirty="0"/>
              <a:t> to execute the program and without it, we cannot execute a program.</a:t>
            </a:r>
          </a:p>
          <a:p>
            <a:r>
              <a:rPr lang="en-US" sz="2400" dirty="0"/>
              <a:t>But it is not mandatory or necessary in the python language, we can execute a python program with or without the use of the main function.</a:t>
            </a:r>
          </a:p>
          <a:p>
            <a:r>
              <a:rPr lang="en-US" dirty="0"/>
              <a:t/>
            </a:r>
            <a:br>
              <a:rPr lang="en-US" dirty="0"/>
            </a:br>
            <a:endParaRPr lang="en-US" dirty="0"/>
          </a:p>
        </p:txBody>
      </p:sp>
      <p:sp>
        <p:nvSpPr>
          <p:cNvPr id="6" name="Slide Number Placeholder 5">
            <a:extLst>
              <a:ext uri="{FF2B5EF4-FFF2-40B4-BE49-F238E27FC236}">
                <a16:creationId xmlns:a16="http://schemas.microsoft.com/office/drawing/2014/main" id="{BA7EA03D-E2C9-2945-9223-EA975C71E1F2}"/>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
        <p:nvSpPr>
          <p:cNvPr id="4" name="Date Placeholder 3">
            <a:extLst>
              <a:ext uri="{FF2B5EF4-FFF2-40B4-BE49-F238E27FC236}">
                <a16:creationId xmlns:a16="http://schemas.microsoft.com/office/drawing/2014/main" id="{760CB5EA-BEA6-6E4F-9247-3787E96417CF}"/>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042DCDAF-E9ED-9845-8491-EA59CA08CE8C}"/>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497198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4461508-8872-4F72-B5AD-7C42832E026C}"/>
              </a:ext>
            </a:extLst>
          </p:cNvPr>
          <p:cNvSpPr>
            <a:spLocks noGrp="1" noChangeArrowheads="1"/>
          </p:cNvSpPr>
          <p:nvPr>
            <p:ph type="title"/>
          </p:nvPr>
        </p:nvSpPr>
        <p:spPr/>
        <p:txBody>
          <a:bodyPr/>
          <a:lstStyle/>
          <a:p>
            <a:r>
              <a:rPr lang="en-US" altLang="en-US" dirty="0"/>
              <a:t>Local </a:t>
            </a:r>
            <a:r>
              <a:rPr lang="en-US" altLang="en-US" dirty="0" smtClean="0"/>
              <a:t>Variables</a:t>
            </a:r>
            <a:endParaRPr lang="en-US" altLang="en-US" sz="2000" dirty="0"/>
          </a:p>
        </p:txBody>
      </p:sp>
      <p:sp>
        <p:nvSpPr>
          <p:cNvPr id="20483" name="Content Placeholder 2">
            <a:extLst>
              <a:ext uri="{FF2B5EF4-FFF2-40B4-BE49-F238E27FC236}">
                <a16:creationId xmlns:a16="http://schemas.microsoft.com/office/drawing/2014/main" id="{3711A867-7924-4A03-B746-C9663E0F1E33}"/>
              </a:ext>
            </a:extLst>
          </p:cNvPr>
          <p:cNvSpPr>
            <a:spLocks noGrp="1" noChangeArrowheads="1"/>
          </p:cNvSpPr>
          <p:nvPr>
            <p:ph idx="1"/>
          </p:nvPr>
        </p:nvSpPr>
        <p:spPr>
          <a:xfrm>
            <a:off x="609600" y="1442426"/>
            <a:ext cx="10972800" cy="4525963"/>
          </a:xfrm>
        </p:spPr>
        <p:txBody>
          <a:bodyPr>
            <a:noAutofit/>
          </a:bodyPr>
          <a:lstStyle/>
          <a:p>
            <a:pPr marL="342900" indent="-342900" eaLnBrk="1" hangingPunct="1">
              <a:buFont typeface="Arial" panose="020B0604020202020204" pitchFamily="34" charset="0"/>
              <a:buChar char="•"/>
            </a:pPr>
            <a:r>
              <a:rPr lang="en-US" altLang="en-US" sz="2400" u="sng" dirty="0"/>
              <a:t>Local variable</a:t>
            </a:r>
            <a:r>
              <a:rPr lang="en-US" altLang="en-US" sz="2400" dirty="0"/>
              <a:t>: variable that is assigned a value inside a function</a:t>
            </a:r>
          </a:p>
          <a:p>
            <a:pPr lvl="1"/>
            <a:r>
              <a:rPr lang="en-US" altLang="en-US" dirty="0"/>
              <a:t>Belongs to the function in which it was created</a:t>
            </a:r>
          </a:p>
          <a:p>
            <a:pPr lvl="2"/>
            <a:r>
              <a:rPr lang="en-US" altLang="en-US" sz="2000" dirty="0"/>
              <a:t>Only statements inside that function can access it, error will occur if another function tries to access the variable</a:t>
            </a:r>
          </a:p>
          <a:p>
            <a:pPr marL="342900" indent="-342900" eaLnBrk="1" hangingPunct="1">
              <a:buFont typeface="Arial" panose="020B0604020202020204" pitchFamily="34" charset="0"/>
              <a:buChar char="•"/>
            </a:pPr>
            <a:r>
              <a:rPr lang="en-US" altLang="en-US" sz="2400" u="sng" dirty="0"/>
              <a:t>Scope</a:t>
            </a:r>
            <a:r>
              <a:rPr lang="en-US" altLang="en-US" sz="2400" dirty="0"/>
              <a:t>: the part of a program in which a variable may be accessed</a:t>
            </a:r>
          </a:p>
          <a:p>
            <a:pPr lvl="1"/>
            <a:r>
              <a:rPr lang="en-US" altLang="en-US" dirty="0"/>
              <a:t>For local variable: function in which created</a:t>
            </a:r>
          </a:p>
          <a:p>
            <a:pPr marL="457200" indent="-457200">
              <a:buFont typeface="Arial" panose="020B0604020202020204" pitchFamily="34" charset="0"/>
              <a:buChar char="•"/>
            </a:pPr>
            <a:r>
              <a:rPr lang="en-US" altLang="en-US" sz="2400" dirty="0">
                <a:cs typeface="Courier New" panose="02070309020205020404" pitchFamily="49" charset="0"/>
              </a:rPr>
              <a:t>Local variable cannot be accessed by statements inside its function which precede its creation</a:t>
            </a:r>
          </a:p>
          <a:p>
            <a:pPr marL="457200" indent="-457200">
              <a:buFont typeface="Arial" panose="020B0604020202020204" pitchFamily="34" charset="0"/>
              <a:buChar char="•"/>
            </a:pPr>
            <a:r>
              <a:rPr lang="en-US" altLang="en-US" sz="2400" dirty="0">
                <a:cs typeface="Courier New" panose="02070309020205020404" pitchFamily="49" charset="0"/>
              </a:rPr>
              <a:t>Different functions may have local variables with the same name </a:t>
            </a:r>
          </a:p>
          <a:p>
            <a:pPr lvl="1"/>
            <a:r>
              <a:rPr lang="en-US" altLang="en-US" dirty="0"/>
              <a:t>Each function does not see the other function’s local variables, so no confusion</a:t>
            </a:r>
            <a:endParaRPr lang="he-IL" altLang="en-US" dirty="0"/>
          </a:p>
          <a:p>
            <a:endParaRPr lang="en-US" altLang="en-US" sz="2400" dirty="0"/>
          </a:p>
          <a:p>
            <a:pPr>
              <a:buFontTx/>
              <a:buChar char="•"/>
            </a:pPr>
            <a:endParaRPr lang="en-US" altLang="en-US" sz="2400" dirty="0"/>
          </a:p>
        </p:txBody>
      </p:sp>
    </p:spTree>
    <p:extLst>
      <p:ext uri="{BB962C8B-B14F-4D97-AF65-F5344CB8AC3E}">
        <p14:creationId xmlns:p14="http://schemas.microsoft.com/office/powerpoint/2010/main" val="2597237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94CBB-74A6-4D25-9A56-C901837B9E80}"/>
              </a:ext>
            </a:extLst>
          </p:cNvPr>
          <p:cNvSpPr>
            <a:spLocks noGrp="1"/>
          </p:cNvSpPr>
          <p:nvPr>
            <p:ph type="title"/>
          </p:nvPr>
        </p:nvSpPr>
        <p:spPr/>
        <p:txBody>
          <a:bodyPr/>
          <a:lstStyle/>
          <a:p>
            <a:r>
              <a:rPr lang="en-US" altLang="en-US" dirty="0"/>
              <a:t>Topics</a:t>
            </a:r>
            <a:r>
              <a:rPr lang="en-US" altLang="en-US" sz="2000" dirty="0"/>
              <a:t> (1 of 2)</a:t>
            </a:r>
            <a:endParaRPr lang="en-AU" sz="2000" dirty="0"/>
          </a:p>
        </p:txBody>
      </p:sp>
      <p:sp>
        <p:nvSpPr>
          <p:cNvPr id="5" name="Content Placeholder 4">
            <a:extLst>
              <a:ext uri="{FF2B5EF4-FFF2-40B4-BE49-F238E27FC236}">
                <a16:creationId xmlns:a16="http://schemas.microsoft.com/office/drawing/2014/main" id="{303F680F-67F6-4821-B9C4-F32DB9C88ADE}"/>
              </a:ext>
            </a:extLst>
          </p:cNvPr>
          <p:cNvSpPr>
            <a:spLocks noGrp="1"/>
          </p:cNvSpPr>
          <p:nvPr>
            <p:ph idx="1"/>
          </p:nvPr>
        </p:nvSpPr>
        <p:spPr/>
        <p:txBody>
          <a:bodyPr>
            <a:normAutofit/>
          </a:bodyPr>
          <a:lstStyle/>
          <a:p>
            <a:r>
              <a:rPr lang="en-US" sz="2800" dirty="0"/>
              <a:t>Introduction to Functions</a:t>
            </a:r>
          </a:p>
          <a:p>
            <a:r>
              <a:rPr lang="en-US" sz="2800" dirty="0"/>
              <a:t>Defining and Calling a Void Function</a:t>
            </a:r>
          </a:p>
          <a:p>
            <a:r>
              <a:rPr lang="en-US" sz="2800" dirty="0"/>
              <a:t>Designing a Program to Use Functions</a:t>
            </a:r>
          </a:p>
          <a:p>
            <a:r>
              <a:rPr lang="en-US" sz="2800" dirty="0"/>
              <a:t>Local Variables</a:t>
            </a:r>
          </a:p>
          <a:p>
            <a:r>
              <a:rPr lang="en-US" sz="2800" dirty="0"/>
              <a:t>Passing Arguments to Functions</a:t>
            </a:r>
          </a:p>
          <a:p>
            <a:r>
              <a:rPr lang="en-US" sz="2800" dirty="0"/>
              <a:t>Global Variables and Global </a:t>
            </a:r>
            <a:r>
              <a:rPr lang="en-US" sz="2800" dirty="0" smtClean="0"/>
              <a:t>Constants</a:t>
            </a:r>
            <a:endParaRPr lang="en-US" sz="2800" dirty="0"/>
          </a:p>
        </p:txBody>
      </p:sp>
    </p:spTree>
    <p:extLst>
      <p:ext uri="{BB962C8B-B14F-4D97-AF65-F5344CB8AC3E}">
        <p14:creationId xmlns:p14="http://schemas.microsoft.com/office/powerpoint/2010/main" val="2078124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1E92332-D7C6-44BC-A0D2-F00CFAEC17B3}"/>
              </a:ext>
            </a:extLst>
          </p:cNvPr>
          <p:cNvSpPr>
            <a:spLocks noGrp="1" noChangeArrowheads="1"/>
          </p:cNvSpPr>
          <p:nvPr>
            <p:ph type="title"/>
          </p:nvPr>
        </p:nvSpPr>
        <p:spPr/>
        <p:txBody>
          <a:bodyPr/>
          <a:lstStyle/>
          <a:p>
            <a:r>
              <a:rPr lang="en-US" altLang="en-US" dirty="0"/>
              <a:t>Passing Arguments to Functions</a:t>
            </a:r>
            <a:r>
              <a:rPr lang="en-US" altLang="en-US" sz="2000" dirty="0"/>
              <a:t> (1 of 4)</a:t>
            </a:r>
          </a:p>
        </p:txBody>
      </p:sp>
      <p:sp>
        <p:nvSpPr>
          <p:cNvPr id="22531" name="Content Placeholder 2">
            <a:extLst>
              <a:ext uri="{FF2B5EF4-FFF2-40B4-BE49-F238E27FC236}">
                <a16:creationId xmlns:a16="http://schemas.microsoft.com/office/drawing/2014/main" id="{D7FE820A-7327-4182-95CE-22C9D1F55223}"/>
              </a:ext>
            </a:extLst>
          </p:cNvPr>
          <p:cNvSpPr>
            <a:spLocks noGrp="1" noChangeArrowheads="1"/>
          </p:cNvSpPr>
          <p:nvPr>
            <p:ph idx="1"/>
          </p:nvPr>
        </p:nvSpPr>
        <p:spPr/>
        <p:txBody>
          <a:bodyPr>
            <a:normAutofit/>
          </a:bodyPr>
          <a:lstStyle/>
          <a:p>
            <a:pPr eaLnBrk="1" hangingPunct="1">
              <a:buFontTx/>
              <a:buChar char="•"/>
            </a:pPr>
            <a:r>
              <a:rPr lang="en-US" altLang="en-US" sz="2800" u="sng" dirty="0"/>
              <a:t>Argument</a:t>
            </a:r>
            <a:r>
              <a:rPr lang="en-US" altLang="en-US" sz="2800" dirty="0"/>
              <a:t>: piece of data that is sent into a function</a:t>
            </a:r>
          </a:p>
          <a:p>
            <a:pPr lvl="1" eaLnBrk="1" hangingPunct="1"/>
            <a:r>
              <a:rPr lang="en-US" altLang="en-US" sz="2800" dirty="0"/>
              <a:t>Function can use argument in calculations</a:t>
            </a:r>
          </a:p>
          <a:p>
            <a:pPr lvl="1" eaLnBrk="1" hangingPunct="1"/>
            <a:r>
              <a:rPr lang="en-US" altLang="en-US" sz="2800" dirty="0"/>
              <a:t>When calling the function, the argument is placed in parentheses following the function name</a:t>
            </a:r>
          </a:p>
          <a:p>
            <a:pPr>
              <a:buFontTx/>
              <a:buChar char="•"/>
            </a:pPr>
            <a:endParaRPr lang="en-US" altLang="en-US" sz="2800" dirty="0"/>
          </a:p>
        </p:txBody>
      </p:sp>
    </p:spTree>
    <p:extLst>
      <p:ext uri="{BB962C8B-B14F-4D97-AF65-F5344CB8AC3E}">
        <p14:creationId xmlns:p14="http://schemas.microsoft.com/office/powerpoint/2010/main" val="603431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1E92332-D7C6-44BC-A0D2-F00CFAEC17B3}"/>
              </a:ext>
            </a:extLst>
          </p:cNvPr>
          <p:cNvSpPr>
            <a:spLocks noGrp="1" noChangeArrowheads="1"/>
          </p:cNvSpPr>
          <p:nvPr>
            <p:ph type="title"/>
          </p:nvPr>
        </p:nvSpPr>
        <p:spPr/>
        <p:txBody>
          <a:bodyPr/>
          <a:lstStyle/>
          <a:p>
            <a:r>
              <a:rPr lang="en-US" altLang="en-US" dirty="0"/>
              <a:t>Passing Arguments to Functions</a:t>
            </a:r>
            <a:r>
              <a:rPr lang="en-US" altLang="en-US" sz="2000" dirty="0"/>
              <a:t> </a:t>
            </a:r>
            <a:r>
              <a:rPr lang="en-US" altLang="en-US" sz="2000" dirty="0" smtClean="0"/>
              <a:t>(2 </a:t>
            </a:r>
            <a:r>
              <a:rPr lang="en-US" altLang="en-US" sz="2000" dirty="0"/>
              <a:t>of 4)</a:t>
            </a:r>
          </a:p>
        </p:txBody>
      </p:sp>
      <p:pic>
        <p:nvPicPr>
          <p:cNvPr id="5" name="Picture 2" descr="The lines read as follows. Line 1. d e f main left parenthesis right parenthesis colon. Line 2, indented once. value equals 5. Line 3, indented once. show underscore double left parenthesis value right parenthesis. Line 10, indented once. d e f show underscore double left parenthesis number right parenthesis colon. Line 11, indented twice. result equals number asterisk 2. Line 12, indented twice. print left parenthesis result right parenthesis. An arrow from value in line 3 points to number in line 10.">
            <a:extLst>
              <a:ext uri="{FF2B5EF4-FFF2-40B4-BE49-F238E27FC236}">
                <a16:creationId xmlns:a16="http://schemas.microsoft.com/office/drawing/2014/main" id="{C6EAE763-D6D4-4AC9-8A6C-B9F9439B6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047196" y="1295400"/>
            <a:ext cx="6097608"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3">
            <a:extLst>
              <a:ext uri="{FF2B5EF4-FFF2-40B4-BE49-F238E27FC236}">
                <a16:creationId xmlns:a16="http://schemas.microsoft.com/office/drawing/2014/main" id="{3B5DE8CF-0BD2-4C21-A07D-4761670DB1AC}"/>
              </a:ext>
            </a:extLst>
          </p:cNvPr>
          <p:cNvSpPr txBox="1">
            <a:spLocks/>
          </p:cNvSpPr>
          <p:nvPr/>
        </p:nvSpPr>
        <p:spPr>
          <a:xfrm>
            <a:off x="1295400" y="5791200"/>
            <a:ext cx="10972800" cy="916856"/>
          </a:xfrm>
          <a:prstGeom prst="rect">
            <a:avLst/>
          </a:prstGeom>
        </p:spPr>
        <p:txBody>
          <a:bodyPr/>
          <a:lstStyle>
            <a:lvl1pPr marL="0" indent="0" algn="l" defTabSz="914400" rtl="0" eaLnBrk="1" latinLnBrk="0" hangingPunct="1">
              <a:spcBef>
                <a:spcPct val="20000"/>
              </a:spcBef>
              <a:buFont typeface="Arial" pitchFamily="34" charset="0"/>
              <a:buNone/>
              <a:defRPr sz="2200" b="0" i="0" kern="1200">
                <a:solidFill>
                  <a:schemeClr val="tx1"/>
                </a:solidFill>
                <a:latin typeface="Helvetica Regular" pitchFamily="2" charset="0"/>
                <a:ea typeface="+mn-ea"/>
                <a:cs typeface="+mn-cs"/>
              </a:defRPr>
            </a:lvl1pPr>
            <a:lvl2pPr marL="742950" indent="-28575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2pPr>
            <a:lvl3pPr marL="11430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3pPr>
            <a:lvl4pPr marL="16002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4pPr>
            <a:lvl5pPr marL="20574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a:t>
            </a:r>
            <a:r>
              <a:rPr lang="en-US" b="1" dirty="0" smtClean="0">
                <a:latin typeface="Courier New" panose="02070309020205020404" pitchFamily="49" charset="0"/>
                <a:cs typeface="Courier New" panose="02070309020205020404" pitchFamily="49" charset="0"/>
              </a:rPr>
              <a:t>value</a:t>
            </a:r>
            <a:r>
              <a:rPr lang="en-US" dirty="0" smtClean="0"/>
              <a:t> variable is passed as an argument</a:t>
            </a:r>
            <a:endParaRPr lang="en-AU" dirty="0"/>
          </a:p>
        </p:txBody>
      </p:sp>
    </p:spTree>
    <p:extLst>
      <p:ext uri="{BB962C8B-B14F-4D97-AF65-F5344CB8AC3E}">
        <p14:creationId xmlns:p14="http://schemas.microsoft.com/office/powerpoint/2010/main" val="2908632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4B8D0DE-19FA-4789-9464-F458A4A6A5F3}"/>
              </a:ext>
            </a:extLst>
          </p:cNvPr>
          <p:cNvSpPr>
            <a:spLocks noGrp="1" noChangeArrowheads="1"/>
          </p:cNvSpPr>
          <p:nvPr>
            <p:ph type="title"/>
          </p:nvPr>
        </p:nvSpPr>
        <p:spPr/>
        <p:txBody>
          <a:bodyPr/>
          <a:lstStyle/>
          <a:p>
            <a:r>
              <a:rPr lang="en-US" altLang="en-US" dirty="0"/>
              <a:t>Passing Arguments to Functions</a:t>
            </a:r>
            <a:r>
              <a:rPr lang="en-US" altLang="en-US" sz="2000" dirty="0"/>
              <a:t> (3 of 4)</a:t>
            </a:r>
          </a:p>
        </p:txBody>
      </p:sp>
      <p:sp>
        <p:nvSpPr>
          <p:cNvPr id="24579" name="Content Placeholder 2">
            <a:extLst>
              <a:ext uri="{FF2B5EF4-FFF2-40B4-BE49-F238E27FC236}">
                <a16:creationId xmlns:a16="http://schemas.microsoft.com/office/drawing/2014/main" id="{1DF8FC53-FB3F-4600-8F6B-A5E44297FC72}"/>
              </a:ext>
            </a:extLst>
          </p:cNvPr>
          <p:cNvSpPr>
            <a:spLocks noGrp="1" noChangeArrowheads="1"/>
          </p:cNvSpPr>
          <p:nvPr>
            <p:ph idx="1"/>
          </p:nvPr>
        </p:nvSpPr>
        <p:spPr/>
        <p:txBody>
          <a:bodyPr/>
          <a:lstStyle/>
          <a:p>
            <a:pPr marL="342900" indent="-342900" eaLnBrk="1" hangingPunct="1">
              <a:buFont typeface="Arial" panose="020B0604020202020204" pitchFamily="34" charset="0"/>
              <a:buChar char="•"/>
            </a:pPr>
            <a:r>
              <a:rPr lang="en-US" altLang="en-US" sz="2800" u="sng" dirty="0"/>
              <a:t>Parameter variable</a:t>
            </a:r>
            <a:r>
              <a:rPr lang="en-US" altLang="en-US" sz="2800" dirty="0"/>
              <a:t>: variable that is assigned the value of an argument when the function is called</a:t>
            </a:r>
          </a:p>
          <a:p>
            <a:pPr lvl="1"/>
            <a:r>
              <a:rPr lang="en-US" altLang="en-US" sz="2800" dirty="0"/>
              <a:t>The parameter and the argument reference the same value</a:t>
            </a:r>
          </a:p>
          <a:p>
            <a:pPr lvl="1"/>
            <a:r>
              <a:rPr lang="en-US" altLang="en-US" sz="2800" dirty="0"/>
              <a:t>General format: </a:t>
            </a:r>
          </a:p>
          <a:p>
            <a:pPr lvl="1"/>
            <a:r>
              <a:rPr lang="en-US" altLang="en-US" sz="2800" dirty="0">
                <a:latin typeface="Courier New" panose="02070309020205020404" pitchFamily="49" charset="0"/>
                <a:cs typeface="Courier New" panose="02070309020205020404" pitchFamily="49" charset="0"/>
              </a:rPr>
              <a:t>def </a:t>
            </a:r>
            <a:r>
              <a:rPr lang="en-US" altLang="en-US" sz="2800" i="1" dirty="0" err="1">
                <a:latin typeface="Courier New" panose="02070309020205020404" pitchFamily="49" charset="0"/>
                <a:cs typeface="Courier New" panose="02070309020205020404" pitchFamily="49" charset="0"/>
              </a:rPr>
              <a:t>function</a:t>
            </a:r>
            <a:r>
              <a:rPr lang="en-US" altLang="en-US" sz="2800" dirty="0" err="1">
                <a:latin typeface="Courier New" panose="02070309020205020404" pitchFamily="49" charset="0"/>
                <a:cs typeface="Courier New" panose="02070309020205020404" pitchFamily="49" charset="0"/>
              </a:rPr>
              <a:t>_</a:t>
            </a:r>
            <a:r>
              <a:rPr lang="en-US" altLang="en-US" sz="2800" i="1" dirty="0" err="1">
                <a:latin typeface="Courier New" panose="02070309020205020404" pitchFamily="49" charset="0"/>
                <a:cs typeface="Courier New" panose="02070309020205020404" pitchFamily="49" charset="0"/>
              </a:rPr>
              <a:t>name</a:t>
            </a:r>
            <a:r>
              <a:rPr lang="en-US" altLang="en-US" sz="2800" dirty="0">
                <a:latin typeface="Courier New" panose="02070309020205020404" pitchFamily="49" charset="0"/>
                <a:cs typeface="Courier New" panose="02070309020205020404" pitchFamily="49" charset="0"/>
              </a:rPr>
              <a:t>(</a:t>
            </a:r>
            <a:r>
              <a:rPr lang="en-US" altLang="en-US" sz="2800" i="1" dirty="0">
                <a:latin typeface="Courier New" panose="02070309020205020404" pitchFamily="49" charset="0"/>
                <a:cs typeface="Courier New" panose="02070309020205020404" pitchFamily="49" charset="0"/>
              </a:rPr>
              <a:t>parameter</a:t>
            </a:r>
            <a:r>
              <a:rPr lang="en-US" altLang="en-US" sz="2800" dirty="0">
                <a:latin typeface="Courier New" panose="02070309020205020404" pitchFamily="49" charset="0"/>
                <a:cs typeface="Courier New" panose="02070309020205020404" pitchFamily="49" charset="0"/>
              </a:rPr>
              <a:t>):</a:t>
            </a:r>
          </a:p>
          <a:p>
            <a:pPr lvl="1"/>
            <a:r>
              <a:rPr lang="en-US" altLang="en-US" sz="2800" u="sng" dirty="0">
                <a:cs typeface="Courier New" panose="02070309020205020404" pitchFamily="49" charset="0"/>
              </a:rPr>
              <a:t>Scope of a parameter</a:t>
            </a:r>
            <a:r>
              <a:rPr lang="en-US" altLang="en-US" sz="2800" dirty="0">
                <a:cs typeface="Courier New" panose="02070309020205020404" pitchFamily="49" charset="0"/>
              </a:rPr>
              <a:t>: the function in which the parameter is used</a:t>
            </a:r>
          </a:p>
          <a:p>
            <a:pPr>
              <a:buFontTx/>
              <a:buChar char="•"/>
            </a:pPr>
            <a:endParaRPr lang="en-US" altLang="en-US" dirty="0"/>
          </a:p>
        </p:txBody>
      </p:sp>
    </p:spTree>
    <p:extLst>
      <p:ext uri="{BB962C8B-B14F-4D97-AF65-F5344CB8AC3E}">
        <p14:creationId xmlns:p14="http://schemas.microsoft.com/office/powerpoint/2010/main" val="2487808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4B8D0DE-19FA-4789-9464-F458A4A6A5F3}"/>
              </a:ext>
            </a:extLst>
          </p:cNvPr>
          <p:cNvSpPr>
            <a:spLocks noGrp="1" noChangeArrowheads="1"/>
          </p:cNvSpPr>
          <p:nvPr>
            <p:ph type="title"/>
          </p:nvPr>
        </p:nvSpPr>
        <p:spPr/>
        <p:txBody>
          <a:bodyPr/>
          <a:lstStyle/>
          <a:p>
            <a:r>
              <a:rPr lang="en-US" altLang="en-US" dirty="0"/>
              <a:t>Passing Arguments to Functions</a:t>
            </a:r>
            <a:r>
              <a:rPr lang="en-US" altLang="en-US" sz="2000" dirty="0"/>
              <a:t> </a:t>
            </a:r>
            <a:r>
              <a:rPr lang="en-US" altLang="en-US" sz="2000" dirty="0" smtClean="0"/>
              <a:t>(4 of </a:t>
            </a:r>
            <a:r>
              <a:rPr lang="en-US" altLang="en-US" sz="2000" dirty="0"/>
              <a:t>4)</a:t>
            </a:r>
          </a:p>
        </p:txBody>
      </p:sp>
      <p:pic>
        <p:nvPicPr>
          <p:cNvPr id="5" name="Picture 3" descr="The lines read as follows. Line 1. d e f main left parenthesis right parenthesis colon. Line 2, indented once. value equals 5. Line 3, indented once. show underscore double left parenthesis value right parenthesis. Line 10, indented once. d e f show underscore double left parenthesis number right parenthesis colon. Line 11, indented twice. result equals number asterisk 2. Line 12, indented twice. print left parenthesis result right parenthesis. An arrow from value in line 3 points to number in line 10. A number, 5, in a box is labeled, value and number.">
            <a:extLst>
              <a:ext uri="{FF2B5EF4-FFF2-40B4-BE49-F238E27FC236}">
                <a16:creationId xmlns:a16="http://schemas.microsoft.com/office/drawing/2014/main" id="{D9B72DA2-10E6-40AB-8201-11B41DA59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a:xfrm>
            <a:off x="1447800" y="1421310"/>
            <a:ext cx="9487186" cy="3565799"/>
          </a:xfrm>
          <a:prstGeom prst="rect">
            <a:avLst/>
          </a:prstGeom>
        </p:spPr>
      </p:pic>
      <p:sp>
        <p:nvSpPr>
          <p:cNvPr id="6" name="Text Placeholder 4">
            <a:extLst>
              <a:ext uri="{FF2B5EF4-FFF2-40B4-BE49-F238E27FC236}">
                <a16:creationId xmlns:a16="http://schemas.microsoft.com/office/drawing/2014/main" id="{9C60B939-55F4-4B1C-901C-C9AEDB0230DF}"/>
              </a:ext>
            </a:extLst>
          </p:cNvPr>
          <p:cNvSpPr txBox="1">
            <a:spLocks/>
          </p:cNvSpPr>
          <p:nvPr/>
        </p:nvSpPr>
        <p:spPr>
          <a:xfrm>
            <a:off x="609600" y="5368160"/>
            <a:ext cx="10972800" cy="916856"/>
          </a:xfrm>
          <a:prstGeom prst="rect">
            <a:avLst/>
          </a:prstGeom>
        </p:spPr>
        <p:txBody>
          <a:bodyPr/>
          <a:lstStyle>
            <a:lvl1pPr marL="0" indent="0" algn="l" defTabSz="914400" rtl="0" eaLnBrk="1" latinLnBrk="0" hangingPunct="1">
              <a:spcBef>
                <a:spcPct val="20000"/>
              </a:spcBef>
              <a:buFont typeface="Arial" pitchFamily="34" charset="0"/>
              <a:buNone/>
              <a:defRPr sz="2200" b="0" i="0" kern="1200">
                <a:solidFill>
                  <a:schemeClr val="tx1"/>
                </a:solidFill>
                <a:latin typeface="Helvetica Regular" pitchFamily="2" charset="0"/>
                <a:ea typeface="+mn-ea"/>
                <a:cs typeface="+mn-cs"/>
              </a:defRPr>
            </a:lvl1pPr>
            <a:lvl2pPr marL="742950" indent="-28575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2pPr>
            <a:lvl3pPr marL="11430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3pPr>
            <a:lvl4pPr marL="16002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4pPr>
            <a:lvl5pPr marL="20574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a:t>
            </a:r>
            <a:r>
              <a:rPr lang="en-US" dirty="0" smtClean="0">
                <a:latin typeface="Courier New" panose="02070309020205020404" pitchFamily="49" charset="0"/>
                <a:cs typeface="Courier New" panose="02070309020205020404" pitchFamily="49" charset="0"/>
              </a:rPr>
              <a:t>value</a:t>
            </a:r>
            <a:r>
              <a:rPr lang="en-US" dirty="0" smtClean="0"/>
              <a:t> variable and the </a:t>
            </a:r>
            <a:r>
              <a:rPr lang="en-US" b="1" dirty="0" smtClean="0">
                <a:latin typeface="Courier New" panose="02070309020205020404" pitchFamily="49" charset="0"/>
                <a:cs typeface="Courier New" panose="02070309020205020404" pitchFamily="49" charset="0"/>
              </a:rPr>
              <a:t>number</a:t>
            </a:r>
            <a:r>
              <a:rPr lang="en-US" dirty="0" smtClean="0"/>
              <a:t> parameter reference the same value</a:t>
            </a:r>
            <a:endParaRPr lang="en-AU" dirty="0"/>
          </a:p>
        </p:txBody>
      </p:sp>
    </p:spTree>
    <p:extLst>
      <p:ext uri="{BB962C8B-B14F-4D97-AF65-F5344CB8AC3E}">
        <p14:creationId xmlns:p14="http://schemas.microsoft.com/office/powerpoint/2010/main" val="652462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CE3F67B-4890-774F-BD09-8B375B4A1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450" y="1860550"/>
            <a:ext cx="6225751" cy="4495800"/>
          </a:xfrm>
          <a:prstGeom prst="rect">
            <a:avLst/>
          </a:prstGeom>
        </p:spPr>
      </p:pic>
      <p:sp>
        <p:nvSpPr>
          <p:cNvPr id="3" name="Content Placeholder 2">
            <a:extLst>
              <a:ext uri="{FF2B5EF4-FFF2-40B4-BE49-F238E27FC236}">
                <a16:creationId xmlns:a16="http://schemas.microsoft.com/office/drawing/2014/main" id="{2748A6FE-AB17-D444-9092-A16B2CB139CD}"/>
              </a:ext>
            </a:extLst>
          </p:cNvPr>
          <p:cNvSpPr>
            <a:spLocks noGrp="1"/>
          </p:cNvSpPr>
          <p:nvPr>
            <p:ph idx="1"/>
          </p:nvPr>
        </p:nvSpPr>
        <p:spPr>
          <a:xfrm>
            <a:off x="4876801" y="1219200"/>
            <a:ext cx="5715001" cy="1371600"/>
          </a:xfrm>
        </p:spPr>
        <p:txBody>
          <a:bodyPr>
            <a:noAutofit/>
          </a:bodyPr>
          <a:lstStyle/>
          <a:p>
            <a:pPr marL="292100" indent="-292100">
              <a:spcAft>
                <a:spcPts val="1000"/>
              </a:spcAft>
              <a:buFont typeface="+mj-lt"/>
              <a:buAutoNum type="arabicPeriod"/>
            </a:pPr>
            <a:r>
              <a:rPr lang="en-US" sz="1850" dirty="0"/>
              <a:t>Write the </a:t>
            </a:r>
            <a:r>
              <a:rPr lang="en-US" sz="1850" dirty="0">
                <a:solidFill>
                  <a:srgbClr val="00B050"/>
                </a:solidFill>
              </a:rPr>
              <a:t>names</a:t>
            </a:r>
            <a:r>
              <a:rPr lang="en-US" sz="1850" dirty="0"/>
              <a:t> of all the user-defined functions in this program</a:t>
            </a:r>
          </a:p>
          <a:p>
            <a:pPr marL="292100" indent="-292100">
              <a:spcAft>
                <a:spcPts val="1000"/>
              </a:spcAft>
              <a:buFont typeface="+mj-lt"/>
              <a:buAutoNum type="arabicPeriod"/>
            </a:pPr>
            <a:r>
              <a:rPr lang="en-US" sz="1850" dirty="0"/>
              <a:t>What are the </a:t>
            </a:r>
            <a:r>
              <a:rPr lang="en-US" sz="1850" dirty="0">
                <a:solidFill>
                  <a:srgbClr val="00B050"/>
                </a:solidFill>
              </a:rPr>
              <a:t>arguments</a:t>
            </a:r>
            <a:r>
              <a:rPr lang="en-US" sz="1850" dirty="0"/>
              <a:t> and </a:t>
            </a:r>
            <a:r>
              <a:rPr lang="en-US" sz="1850" dirty="0">
                <a:solidFill>
                  <a:srgbClr val="00B050"/>
                </a:solidFill>
              </a:rPr>
              <a:t>return values</a:t>
            </a:r>
            <a:r>
              <a:rPr lang="en-US" sz="1850" dirty="0"/>
              <a:t> of each function?</a:t>
            </a:r>
          </a:p>
          <a:p>
            <a:pPr marL="292100" indent="-292100">
              <a:spcAft>
                <a:spcPts val="1000"/>
              </a:spcAft>
              <a:buFont typeface="+mj-lt"/>
              <a:buAutoNum type="arabicPeriod"/>
            </a:pPr>
            <a:r>
              <a:rPr lang="en-US" sz="1850" dirty="0"/>
              <a:t>When do we need to use the </a:t>
            </a:r>
            <a:r>
              <a:rPr lang="en-US" sz="1850" dirty="0">
                <a:solidFill>
                  <a:srgbClr val="00B050"/>
                </a:solidFill>
                <a:latin typeface="Consolas" panose="020B0609020204030204" pitchFamily="49" charset="0"/>
                <a:cs typeface="Consolas" panose="020B0609020204030204" pitchFamily="49" charset="0"/>
              </a:rPr>
              <a:t>return</a:t>
            </a:r>
            <a:r>
              <a:rPr lang="en-US" sz="1850" dirty="0"/>
              <a:t> command?</a:t>
            </a:r>
          </a:p>
        </p:txBody>
      </p:sp>
      <p:sp>
        <p:nvSpPr>
          <p:cNvPr id="2" name="Title 1">
            <a:extLst>
              <a:ext uri="{FF2B5EF4-FFF2-40B4-BE49-F238E27FC236}">
                <a16:creationId xmlns:a16="http://schemas.microsoft.com/office/drawing/2014/main" id="{0DCCC7CD-96BF-8F47-B704-F02759A4473A}"/>
              </a:ext>
            </a:extLst>
          </p:cNvPr>
          <p:cNvSpPr>
            <a:spLocks noGrp="1"/>
          </p:cNvSpPr>
          <p:nvPr>
            <p:ph type="title"/>
          </p:nvPr>
        </p:nvSpPr>
        <p:spPr/>
        <p:txBody>
          <a:bodyPr/>
          <a:lstStyle/>
          <a:p>
            <a:r>
              <a:rPr lang="en-US" dirty="0"/>
              <a:t>Example</a:t>
            </a:r>
          </a:p>
        </p:txBody>
      </p:sp>
      <p:sp>
        <p:nvSpPr>
          <p:cNvPr id="6" name="Slide Number Placeholder 5">
            <a:extLst>
              <a:ext uri="{FF2B5EF4-FFF2-40B4-BE49-F238E27FC236}">
                <a16:creationId xmlns:a16="http://schemas.microsoft.com/office/drawing/2014/main" id="{D86230ED-120E-ED4C-8C00-73136E722380}"/>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4" name="Date Placeholder 3">
            <a:extLst>
              <a:ext uri="{FF2B5EF4-FFF2-40B4-BE49-F238E27FC236}">
                <a16:creationId xmlns:a16="http://schemas.microsoft.com/office/drawing/2014/main" id="{D95E8EAB-485C-FF4F-8BE6-CD522B3D2204}"/>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9759F5B1-08AC-CF42-A6E4-119FFA61C768}"/>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078246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A6FE-AB17-D444-9092-A16B2CB139CD}"/>
              </a:ext>
            </a:extLst>
          </p:cNvPr>
          <p:cNvSpPr>
            <a:spLocks noGrp="1"/>
          </p:cNvSpPr>
          <p:nvPr>
            <p:ph idx="1"/>
          </p:nvPr>
        </p:nvSpPr>
        <p:spPr>
          <a:xfrm>
            <a:off x="762000" y="1299491"/>
            <a:ext cx="6629400" cy="1371600"/>
          </a:xfrm>
        </p:spPr>
        <p:txBody>
          <a:bodyPr>
            <a:noAutofit/>
          </a:bodyPr>
          <a:lstStyle/>
          <a:p>
            <a:pPr marL="292100" indent="-292100">
              <a:spcAft>
                <a:spcPts val="1000"/>
              </a:spcAft>
              <a:buFont typeface="+mj-lt"/>
              <a:buAutoNum type="arabicPeriod"/>
            </a:pPr>
            <a:r>
              <a:rPr lang="en-US" sz="1850" dirty="0"/>
              <a:t>Write the </a:t>
            </a:r>
            <a:r>
              <a:rPr lang="en-US" sz="1850" dirty="0">
                <a:solidFill>
                  <a:srgbClr val="00B050"/>
                </a:solidFill>
              </a:rPr>
              <a:t>name</a:t>
            </a:r>
            <a:r>
              <a:rPr lang="en-US" sz="1850" dirty="0"/>
              <a:t> of all the functions in this program</a:t>
            </a:r>
          </a:p>
          <a:p>
            <a:pPr marL="292100" indent="-292100">
              <a:spcAft>
                <a:spcPts val="1000"/>
              </a:spcAft>
              <a:buFont typeface="+mj-lt"/>
              <a:buAutoNum type="arabicPeriod"/>
            </a:pPr>
            <a:r>
              <a:rPr lang="en-US" sz="1850" dirty="0"/>
              <a:t>What are the </a:t>
            </a:r>
            <a:r>
              <a:rPr lang="en-US" sz="1850" dirty="0">
                <a:solidFill>
                  <a:srgbClr val="00B050"/>
                </a:solidFill>
              </a:rPr>
              <a:t>arguments</a:t>
            </a:r>
            <a:r>
              <a:rPr lang="en-US" sz="1850" dirty="0"/>
              <a:t> and </a:t>
            </a:r>
            <a:r>
              <a:rPr lang="en-US" sz="1850" dirty="0">
                <a:solidFill>
                  <a:srgbClr val="00B050"/>
                </a:solidFill>
              </a:rPr>
              <a:t>return values</a:t>
            </a:r>
            <a:r>
              <a:rPr lang="en-US" sz="1850" dirty="0"/>
              <a:t> of each function?</a:t>
            </a:r>
          </a:p>
          <a:p>
            <a:pPr marL="292100" indent="-292100">
              <a:spcAft>
                <a:spcPts val="1000"/>
              </a:spcAft>
              <a:buFont typeface="+mj-lt"/>
              <a:buAutoNum type="arabicPeriod"/>
            </a:pPr>
            <a:r>
              <a:rPr lang="en-US" sz="1850" dirty="0"/>
              <a:t>When do we need to use the </a:t>
            </a:r>
            <a:r>
              <a:rPr lang="en-US" sz="1850" dirty="0">
                <a:solidFill>
                  <a:srgbClr val="00B050"/>
                </a:solidFill>
                <a:latin typeface="Consolas" panose="020B0609020204030204" pitchFamily="49" charset="0"/>
                <a:cs typeface="Consolas" panose="020B0609020204030204" pitchFamily="49" charset="0"/>
              </a:rPr>
              <a:t>return</a:t>
            </a:r>
            <a:r>
              <a:rPr lang="en-US" sz="1850" dirty="0"/>
              <a:t> command?</a:t>
            </a:r>
          </a:p>
        </p:txBody>
      </p:sp>
      <p:sp>
        <p:nvSpPr>
          <p:cNvPr id="2" name="Title 1">
            <a:extLst>
              <a:ext uri="{FF2B5EF4-FFF2-40B4-BE49-F238E27FC236}">
                <a16:creationId xmlns:a16="http://schemas.microsoft.com/office/drawing/2014/main" id="{0DCCC7CD-96BF-8F47-B704-F02759A4473A}"/>
              </a:ext>
            </a:extLst>
          </p:cNvPr>
          <p:cNvSpPr>
            <a:spLocks noGrp="1"/>
          </p:cNvSpPr>
          <p:nvPr>
            <p:ph type="title"/>
          </p:nvPr>
        </p:nvSpPr>
        <p:spPr/>
        <p:txBody>
          <a:bodyPr/>
          <a:lstStyle/>
          <a:p>
            <a:r>
              <a:rPr lang="en-US" dirty="0">
                <a:solidFill>
                  <a:srgbClr val="00B050"/>
                </a:solidFill>
              </a:rPr>
              <a:t>Example</a:t>
            </a:r>
          </a:p>
        </p:txBody>
      </p:sp>
      <p:sp>
        <p:nvSpPr>
          <p:cNvPr id="6" name="Slide Number Placeholder 5">
            <a:extLst>
              <a:ext uri="{FF2B5EF4-FFF2-40B4-BE49-F238E27FC236}">
                <a16:creationId xmlns:a16="http://schemas.microsoft.com/office/drawing/2014/main" id="{D86230ED-120E-ED4C-8C00-73136E722380}"/>
              </a:ext>
            </a:extLst>
          </p:cNvPr>
          <p:cNvSpPr>
            <a:spLocks noGrp="1"/>
          </p:cNvSpPr>
          <p:nvPr>
            <p:ph type="sldNum" sz="quarter" idx="12"/>
          </p:nvPr>
        </p:nvSpPr>
        <p:spPr/>
        <p:txBody>
          <a:bodyPr/>
          <a:lstStyle/>
          <a:p>
            <a:fld id="{B6F15528-21DE-4FAA-801E-634DDDAF4B2B}" type="slidenum">
              <a:rPr lang="en-US" smtClean="0"/>
              <a:pPr/>
              <a:t>25</a:t>
            </a:fld>
            <a:endParaRPr lang="en-US" dirty="0"/>
          </a:p>
        </p:txBody>
      </p:sp>
      <p:graphicFrame>
        <p:nvGraphicFramePr>
          <p:cNvPr id="9" name="Table 8">
            <a:extLst>
              <a:ext uri="{FF2B5EF4-FFF2-40B4-BE49-F238E27FC236}">
                <a16:creationId xmlns:a16="http://schemas.microsoft.com/office/drawing/2014/main" id="{E799CC29-3952-8D41-B227-0530DFC5DA23}"/>
              </a:ext>
            </a:extLst>
          </p:cNvPr>
          <p:cNvGraphicFramePr>
            <a:graphicFrameLocks noGrp="1"/>
          </p:cNvGraphicFramePr>
          <p:nvPr>
            <p:extLst>
              <p:ext uri="{D42A27DB-BD31-4B8C-83A1-F6EECF244321}">
                <p14:modId xmlns:p14="http://schemas.microsoft.com/office/powerpoint/2010/main" val="3410391027"/>
              </p:ext>
            </p:extLst>
          </p:nvPr>
        </p:nvGraphicFramePr>
        <p:xfrm>
          <a:off x="762000" y="2915684"/>
          <a:ext cx="5410200" cy="1839915"/>
        </p:xfrm>
        <a:graphic>
          <a:graphicData uri="http://schemas.openxmlformats.org/drawingml/2006/table">
            <a:tbl>
              <a:tblPr firstRow="1" bandRow="1">
                <a:tableStyleId>{2D5ABB26-0587-4C30-8999-92F81FD0307C}</a:tableStyleId>
              </a:tblPr>
              <a:tblGrid>
                <a:gridCol w="2003778">
                  <a:extLst>
                    <a:ext uri="{9D8B030D-6E8A-4147-A177-3AD203B41FA5}">
                      <a16:colId xmlns:a16="http://schemas.microsoft.com/office/drawing/2014/main" val="2270926774"/>
                    </a:ext>
                  </a:extLst>
                </a:gridCol>
                <a:gridCol w="1669815">
                  <a:extLst>
                    <a:ext uri="{9D8B030D-6E8A-4147-A177-3AD203B41FA5}">
                      <a16:colId xmlns:a16="http://schemas.microsoft.com/office/drawing/2014/main" val="3657578550"/>
                    </a:ext>
                  </a:extLst>
                </a:gridCol>
                <a:gridCol w="1736607">
                  <a:extLst>
                    <a:ext uri="{9D8B030D-6E8A-4147-A177-3AD203B41FA5}">
                      <a16:colId xmlns:a16="http://schemas.microsoft.com/office/drawing/2014/main" val="189045669"/>
                    </a:ext>
                  </a:extLst>
                </a:gridCol>
              </a:tblGrid>
              <a:tr h="367983">
                <a:tc>
                  <a:txBody>
                    <a:bodyPr/>
                    <a:lstStyle/>
                    <a:p>
                      <a:r>
                        <a:rPr lang="en-US" sz="1400" dirty="0">
                          <a:solidFill>
                            <a:srgbClr val="00B050"/>
                          </a:solidFill>
                          <a:latin typeface="Helvetica" pitchFamily="2" charset="0"/>
                        </a:rPr>
                        <a:t>Function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solidFill>
                            <a:srgbClr val="00B050"/>
                          </a:solidFill>
                          <a:latin typeface="Helvetica" pitchFamily="2" charset="0"/>
                        </a:rPr>
                        <a:t>arguments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solidFill>
                            <a:srgbClr val="00B050"/>
                          </a:solidFill>
                          <a:latin typeface="Helvetica" pitchFamily="2" charset="0"/>
                        </a:rPr>
                        <a:t>return values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71000159"/>
                  </a:ext>
                </a:extLst>
              </a:tr>
              <a:tr h="367983">
                <a:tc>
                  <a:txBody>
                    <a:bodyPr/>
                    <a:lstStyle/>
                    <a:p>
                      <a:r>
                        <a:rPr lang="en-US" sz="1400" b="1" dirty="0">
                          <a:latin typeface="Consolas" panose="020B0609020204030204" pitchFamily="49" charset="0"/>
                          <a:cs typeface="Consolas" panose="020B0609020204030204" pitchFamily="49" charset="0"/>
                        </a:rPr>
                        <a:t>howdy()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none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none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80860039"/>
                  </a:ext>
                </a:extLst>
              </a:tr>
              <a:tr h="367983">
                <a:tc>
                  <a:txBody>
                    <a:bodyPr/>
                    <a:lstStyle/>
                    <a:p>
                      <a:r>
                        <a:rPr lang="en-US" sz="1400" b="1" dirty="0">
                          <a:latin typeface="Consolas" panose="020B0609020204030204" pitchFamily="49" charset="0"/>
                          <a:cs typeface="Consolas" panose="020B0609020204030204" pitchFamily="49" charset="0"/>
                        </a:rPr>
                        <a:t>welcome()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none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08055637"/>
                  </a:ext>
                </a:extLst>
              </a:tr>
              <a:tr h="367983">
                <a:tc>
                  <a:txBody>
                    <a:bodyPr/>
                    <a:lstStyle/>
                    <a:p>
                      <a:r>
                        <a:rPr lang="en-US" sz="1400" b="1" dirty="0" err="1">
                          <a:latin typeface="Consolas" panose="020B0609020204030204" pitchFamily="49" charset="0"/>
                          <a:cs typeface="Consolas" panose="020B0609020204030204" pitchFamily="49" charset="0"/>
                        </a:rPr>
                        <a:t>cylinder_volume</a:t>
                      </a:r>
                      <a:r>
                        <a:rPr lang="en-US" sz="1400" b="1" dirty="0">
                          <a:latin typeface="Consolas" panose="020B0609020204030204" pitchFamily="49" charset="0"/>
                          <a:cs typeface="Consolas" panose="020B0609020204030204" pitchFamily="49" charset="0"/>
                        </a:rPr>
                        <a: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radius, height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volume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34397148"/>
                  </a:ext>
                </a:extLst>
              </a:tr>
              <a:tr h="367983">
                <a:tc>
                  <a:txBody>
                    <a:bodyPr/>
                    <a:lstStyle/>
                    <a:p>
                      <a:r>
                        <a:rPr lang="en-US" sz="1400" b="1" dirty="0">
                          <a:latin typeface="Consolas" panose="020B0609020204030204" pitchFamily="49" charset="0"/>
                          <a:cs typeface="Consolas" panose="020B0609020204030204" pitchFamily="49" charset="0"/>
                        </a:rPr>
                        <a:t>main()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none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none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06647070"/>
                  </a:ext>
                </a:extLst>
              </a:tr>
            </a:tbl>
          </a:graphicData>
        </a:graphic>
      </p:graphicFrame>
      <p:sp>
        <p:nvSpPr>
          <p:cNvPr id="10" name="TextBox 9">
            <a:extLst>
              <a:ext uri="{FF2B5EF4-FFF2-40B4-BE49-F238E27FC236}">
                <a16:creationId xmlns:a16="http://schemas.microsoft.com/office/drawing/2014/main" id="{39E41CBD-7F6F-524B-8D59-BA34B119B963}"/>
              </a:ext>
            </a:extLst>
          </p:cNvPr>
          <p:cNvSpPr txBox="1"/>
          <p:nvPr/>
        </p:nvSpPr>
        <p:spPr>
          <a:xfrm>
            <a:off x="609601" y="4911429"/>
            <a:ext cx="6095999" cy="1200329"/>
          </a:xfrm>
          <a:prstGeom prst="rect">
            <a:avLst/>
          </a:prstGeom>
          <a:noFill/>
        </p:spPr>
        <p:txBody>
          <a:bodyPr wrap="square" rtlCol="0">
            <a:spAutoFit/>
          </a:bodyPr>
          <a:lstStyle/>
          <a:p>
            <a:r>
              <a:rPr lang="en-US" dirty="0">
                <a:latin typeface="Helvetica" pitchFamily="2" charset="0"/>
              </a:rPr>
              <a:t>The return command causes execution to leave the current function.</a:t>
            </a:r>
          </a:p>
          <a:p>
            <a:r>
              <a:rPr lang="en-US" dirty="0">
                <a:latin typeface="Helvetica" pitchFamily="2" charset="0"/>
              </a:rPr>
              <a:t>It also allows the function to specify a return value to pass back to the code that called the function.</a:t>
            </a:r>
          </a:p>
        </p:txBody>
      </p:sp>
      <p:sp>
        <p:nvSpPr>
          <p:cNvPr id="4" name="Date Placeholder 3">
            <a:extLst>
              <a:ext uri="{FF2B5EF4-FFF2-40B4-BE49-F238E27FC236}">
                <a16:creationId xmlns:a16="http://schemas.microsoft.com/office/drawing/2014/main" id="{3F20EBAE-90CF-8149-BE76-2A57A64C8BDE}"/>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5BC980BC-DD3C-1A4E-AE62-EB76EA98081B}"/>
              </a:ext>
            </a:extLst>
          </p:cNvPr>
          <p:cNvSpPr>
            <a:spLocks noGrp="1"/>
          </p:cNvSpPr>
          <p:nvPr>
            <p:ph type="ftr" sz="quarter" idx="11"/>
          </p:nvPr>
        </p:nvSpPr>
        <p:spPr/>
        <p:txBody>
          <a:bodyPr/>
          <a:lstStyle/>
          <a:p>
            <a:r>
              <a:rPr lang="en-US"/>
              <a:t>CSCE 110: Programming I</a:t>
            </a:r>
            <a:endParaRPr lang="en-US" dirty="0"/>
          </a:p>
        </p:txBody>
      </p:sp>
      <p:pic>
        <p:nvPicPr>
          <p:cNvPr id="7" name="Picture 6"/>
          <p:cNvPicPr>
            <a:picLocks noChangeAspect="1"/>
          </p:cNvPicPr>
          <p:nvPr/>
        </p:nvPicPr>
        <p:blipFill>
          <a:blip r:embed="rId3"/>
          <a:stretch>
            <a:fillRect/>
          </a:stretch>
        </p:blipFill>
        <p:spPr>
          <a:xfrm>
            <a:off x="6705600" y="1426622"/>
            <a:ext cx="5334000" cy="3855526"/>
          </a:xfrm>
          <a:prstGeom prst="rect">
            <a:avLst/>
          </a:prstGeom>
        </p:spPr>
      </p:pic>
    </p:spTree>
    <p:extLst>
      <p:ext uri="{BB962C8B-B14F-4D97-AF65-F5344CB8AC3E}">
        <p14:creationId xmlns:p14="http://schemas.microsoft.com/office/powerpoint/2010/main" val="29984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vs. Functions</a:t>
            </a:r>
            <a:endParaRPr lang="en-US" dirty="0"/>
          </a:p>
        </p:txBody>
      </p:sp>
      <p:sp>
        <p:nvSpPr>
          <p:cNvPr id="3" name="Content Placeholder 2"/>
          <p:cNvSpPr>
            <a:spLocks noGrp="1"/>
          </p:cNvSpPr>
          <p:nvPr>
            <p:ph idx="1"/>
          </p:nvPr>
        </p:nvSpPr>
        <p:spPr/>
        <p:txBody>
          <a:bodyPr/>
          <a:lstStyle/>
          <a:p>
            <a:pPr>
              <a:buFontTx/>
              <a:buChar char="•"/>
            </a:pPr>
            <a:r>
              <a:rPr lang="en-US" altLang="en-US" u="sng" dirty="0"/>
              <a:t>Method</a:t>
            </a:r>
            <a:r>
              <a:rPr lang="en-US" altLang="en-US" dirty="0"/>
              <a:t>: a function that belongs to an object </a:t>
            </a:r>
          </a:p>
          <a:p>
            <a:pPr lvl="1"/>
            <a:r>
              <a:rPr lang="en-US" altLang="en-US" dirty="0"/>
              <a:t>Performs operations using that </a:t>
            </a:r>
            <a:r>
              <a:rPr lang="en-US" altLang="en-US" dirty="0" smtClean="0"/>
              <a:t>object</a:t>
            </a:r>
          </a:p>
          <a:p>
            <a:pPr marL="342900" indent="-342900">
              <a:buFont typeface="Arial" panose="020B0604020202020204" pitchFamily="34" charset="0"/>
              <a:buChar char="•"/>
            </a:pPr>
            <a:r>
              <a:rPr lang="en-US" dirty="0"/>
              <a:t>A </a:t>
            </a:r>
            <a:r>
              <a:rPr lang="en-US" b="1" i="1" dirty="0"/>
              <a:t>method</a:t>
            </a:r>
            <a:r>
              <a:rPr lang="en-US" dirty="0"/>
              <a:t> instructs an object to perform some action, and is executed by specifying the method name following a "." symbol and an object. </a:t>
            </a:r>
            <a:endParaRPr lang="en-US" dirty="0" smtClean="0"/>
          </a:p>
          <a:p>
            <a:pPr marL="342900" indent="-342900">
              <a:buFont typeface="Arial" panose="020B0604020202020204" pitchFamily="34" charset="0"/>
              <a:buChar char="•"/>
            </a:pPr>
            <a:r>
              <a:rPr lang="en-US" altLang="en-US" dirty="0" smtClean="0"/>
              <a:t>We’ve already seen several methods (for strings and lists), e.g.:</a:t>
            </a:r>
          </a:p>
          <a:p>
            <a:pPr marL="1085850" lvl="1" indent="-342900">
              <a:buFont typeface="Arial" panose="020B0604020202020204" pitchFamily="34" charset="0"/>
              <a:buChar char="•"/>
            </a:pPr>
            <a:r>
              <a:rPr lang="en-US" altLang="en-US" dirty="0" err="1" smtClean="0"/>
              <a:t>myString.find</a:t>
            </a:r>
            <a:r>
              <a:rPr lang="en-US" altLang="en-US" dirty="0" smtClean="0"/>
              <a:t>(“</a:t>
            </a:r>
            <a:r>
              <a:rPr lang="en-US" altLang="en-US" dirty="0" err="1" smtClean="0"/>
              <a:t>omp</a:t>
            </a:r>
            <a:r>
              <a:rPr lang="en-US" altLang="en-US" dirty="0" smtClean="0"/>
              <a:t>”)</a:t>
            </a:r>
          </a:p>
          <a:p>
            <a:pPr marL="1085850" lvl="1" indent="-342900">
              <a:buFont typeface="Arial" panose="020B0604020202020204" pitchFamily="34" charset="0"/>
              <a:buChar char="•"/>
            </a:pPr>
            <a:r>
              <a:rPr lang="en-US" altLang="en-US" dirty="0" err="1" smtClean="0"/>
              <a:t>myList.append</a:t>
            </a:r>
            <a:r>
              <a:rPr lang="en-US" altLang="en-US" dirty="0" smtClean="0"/>
              <a:t>(42)</a:t>
            </a:r>
          </a:p>
          <a:p>
            <a:pPr marL="1085850" lvl="1" indent="-342900">
              <a:buFont typeface="Arial" panose="020B0604020202020204" pitchFamily="34" charset="0"/>
              <a:buChar char="•"/>
            </a:pPr>
            <a:r>
              <a:rPr lang="en-US" altLang="en-US" dirty="0" err="1" smtClean="0"/>
              <a:t>myString.replace</a:t>
            </a:r>
            <a:r>
              <a:rPr lang="en-US" altLang="en-US" dirty="0" smtClean="0"/>
              <a:t>(‘one’, ‘</a:t>
            </a:r>
            <a:r>
              <a:rPr lang="en-US" altLang="en-US" dirty="0" err="1" smtClean="0"/>
              <a:t>uno</a:t>
            </a:r>
            <a:r>
              <a:rPr lang="en-US" altLang="en-US" dirty="0" smtClean="0"/>
              <a:t>’)</a:t>
            </a:r>
          </a:p>
          <a:p>
            <a:pPr marL="1085850" lvl="1" indent="-342900">
              <a:buFont typeface="Arial" panose="020B0604020202020204" pitchFamily="34" charset="0"/>
              <a:buChar char="•"/>
            </a:pPr>
            <a:endParaRPr lang="en-US" altLang="en-US" dirty="0"/>
          </a:p>
          <a:p>
            <a:endParaRPr lang="en-US" dirty="0"/>
          </a:p>
        </p:txBody>
      </p:sp>
      <p:sp>
        <p:nvSpPr>
          <p:cNvPr id="4" name="Date Placeholder 3"/>
          <p:cNvSpPr>
            <a:spLocks noGrp="1"/>
          </p:cNvSpPr>
          <p:nvPr>
            <p:ph type="dt" sz="half" idx="10"/>
          </p:nvPr>
        </p:nvSpPr>
        <p:spPr/>
        <p:txBody>
          <a:bodyPr/>
          <a:lstStyle/>
          <a:p>
            <a:r>
              <a:rPr lang="en-US" smtClean="0"/>
              <a:t>Houngninou/McGuire</a:t>
            </a:r>
            <a:endParaRPr lang="en-US" dirty="0"/>
          </a:p>
        </p:txBody>
      </p:sp>
      <p:sp>
        <p:nvSpPr>
          <p:cNvPr id="5" name="Footer Placeholder 4"/>
          <p:cNvSpPr>
            <a:spLocks noGrp="1"/>
          </p:cNvSpPr>
          <p:nvPr>
            <p:ph type="ftr" sz="quarter" idx="11"/>
          </p:nvPr>
        </p:nvSpPr>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3439990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0334F-BBC1-0E4D-8E80-30C70A79603A}"/>
              </a:ext>
            </a:extLst>
          </p:cNvPr>
          <p:cNvSpPr>
            <a:spLocks noGrp="1"/>
          </p:cNvSpPr>
          <p:nvPr>
            <p:ph idx="1"/>
          </p:nvPr>
        </p:nvSpPr>
        <p:spPr>
          <a:xfrm>
            <a:off x="1981200" y="5638800"/>
            <a:ext cx="8382000" cy="717550"/>
          </a:xfrm>
        </p:spPr>
        <p:txBody>
          <a:bodyPr>
            <a:noAutofit/>
          </a:bodyPr>
          <a:lstStyle/>
          <a:p>
            <a:r>
              <a:rPr lang="en-US" dirty="0"/>
              <a:t>List </a:t>
            </a:r>
            <a:r>
              <a:rPr lang="en-US" dirty="0">
                <a:solidFill>
                  <a:srgbClr val="00B050"/>
                </a:solidFill>
              </a:rPr>
              <a:t>built-in functions</a:t>
            </a:r>
            <a:r>
              <a:rPr lang="en-US" dirty="0"/>
              <a:t>, </a:t>
            </a:r>
            <a:r>
              <a:rPr lang="en-US" dirty="0">
                <a:solidFill>
                  <a:srgbClr val="00B050"/>
                </a:solidFill>
              </a:rPr>
              <a:t>methods</a:t>
            </a:r>
            <a:r>
              <a:rPr lang="en-US" dirty="0"/>
              <a:t> and </a:t>
            </a:r>
            <a:r>
              <a:rPr lang="en-US" dirty="0">
                <a:solidFill>
                  <a:srgbClr val="00B050"/>
                </a:solidFill>
              </a:rPr>
              <a:t>user-defined functions</a:t>
            </a:r>
            <a:r>
              <a:rPr lang="en-US" dirty="0"/>
              <a:t>.</a:t>
            </a:r>
          </a:p>
        </p:txBody>
      </p:sp>
      <p:pic>
        <p:nvPicPr>
          <p:cNvPr id="7" name="Picture 6">
            <a:extLst>
              <a:ext uri="{FF2B5EF4-FFF2-40B4-BE49-F238E27FC236}">
                <a16:creationId xmlns:a16="http://schemas.microsoft.com/office/drawing/2014/main" id="{63167047-D95E-A94A-BECA-51AF57CF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398588"/>
            <a:ext cx="5943600" cy="4043680"/>
          </a:xfrm>
          <a:prstGeom prst="rect">
            <a:avLst/>
          </a:prstGeom>
        </p:spPr>
      </p:pic>
      <p:sp>
        <p:nvSpPr>
          <p:cNvPr id="2" name="Title 1">
            <a:extLst>
              <a:ext uri="{FF2B5EF4-FFF2-40B4-BE49-F238E27FC236}">
                <a16:creationId xmlns:a16="http://schemas.microsoft.com/office/drawing/2014/main" id="{3F03E0C4-FA2D-954B-99B3-54BE5D3F00DE}"/>
              </a:ext>
            </a:extLst>
          </p:cNvPr>
          <p:cNvSpPr>
            <a:spLocks noGrp="1"/>
          </p:cNvSpPr>
          <p:nvPr>
            <p:ph type="title"/>
          </p:nvPr>
        </p:nvSpPr>
        <p:spPr/>
        <p:txBody>
          <a:bodyPr/>
          <a:lstStyle/>
          <a:p>
            <a:r>
              <a:rPr lang="en-US" dirty="0"/>
              <a:t>Types of functions</a:t>
            </a:r>
          </a:p>
        </p:txBody>
      </p:sp>
      <p:sp>
        <p:nvSpPr>
          <p:cNvPr id="6" name="Slide Number Placeholder 5">
            <a:extLst>
              <a:ext uri="{FF2B5EF4-FFF2-40B4-BE49-F238E27FC236}">
                <a16:creationId xmlns:a16="http://schemas.microsoft.com/office/drawing/2014/main" id="{4CFE07DF-758F-0047-B762-D948C9C91C03}"/>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4" name="Date Placeholder 3">
            <a:extLst>
              <a:ext uri="{FF2B5EF4-FFF2-40B4-BE49-F238E27FC236}">
                <a16:creationId xmlns:a16="http://schemas.microsoft.com/office/drawing/2014/main" id="{A9198F04-523B-8F49-93B6-CD9FEDC9E65B}"/>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36001123-3629-864B-86A6-6B4C9E415DA4}"/>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895954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0334F-BBC1-0E4D-8E80-30C70A79603A}"/>
              </a:ext>
            </a:extLst>
          </p:cNvPr>
          <p:cNvSpPr>
            <a:spLocks noGrp="1"/>
          </p:cNvSpPr>
          <p:nvPr>
            <p:ph idx="1"/>
          </p:nvPr>
        </p:nvSpPr>
        <p:spPr>
          <a:xfrm>
            <a:off x="467254" y="1600200"/>
            <a:ext cx="5628746" cy="717550"/>
          </a:xfrm>
        </p:spPr>
        <p:txBody>
          <a:bodyPr>
            <a:noAutofit/>
          </a:bodyPr>
          <a:lstStyle/>
          <a:p>
            <a:r>
              <a:rPr lang="en-US" dirty="0"/>
              <a:t>List built-in functions, methods and user-defined functions.</a:t>
            </a:r>
          </a:p>
        </p:txBody>
      </p:sp>
      <p:sp>
        <p:nvSpPr>
          <p:cNvPr id="2" name="Title 1">
            <a:extLst>
              <a:ext uri="{FF2B5EF4-FFF2-40B4-BE49-F238E27FC236}">
                <a16:creationId xmlns:a16="http://schemas.microsoft.com/office/drawing/2014/main" id="{3F03E0C4-FA2D-954B-99B3-54BE5D3F00DE}"/>
              </a:ext>
            </a:extLst>
          </p:cNvPr>
          <p:cNvSpPr>
            <a:spLocks noGrp="1"/>
          </p:cNvSpPr>
          <p:nvPr>
            <p:ph type="title"/>
          </p:nvPr>
        </p:nvSpPr>
        <p:spPr>
          <a:xfrm>
            <a:off x="467254" y="256223"/>
            <a:ext cx="7305146" cy="1143000"/>
          </a:xfrm>
        </p:spPr>
        <p:txBody>
          <a:bodyPr/>
          <a:lstStyle/>
          <a:p>
            <a:r>
              <a:rPr lang="en-US" dirty="0"/>
              <a:t>Types of functions</a:t>
            </a:r>
            <a:endParaRPr lang="en-US" dirty="0">
              <a:solidFill>
                <a:srgbClr val="00B050"/>
              </a:solidFill>
            </a:endParaRPr>
          </a:p>
        </p:txBody>
      </p:sp>
      <p:sp>
        <p:nvSpPr>
          <p:cNvPr id="6" name="Slide Number Placeholder 5">
            <a:extLst>
              <a:ext uri="{FF2B5EF4-FFF2-40B4-BE49-F238E27FC236}">
                <a16:creationId xmlns:a16="http://schemas.microsoft.com/office/drawing/2014/main" id="{4CFE07DF-758F-0047-B762-D948C9C91C03}"/>
              </a:ext>
            </a:extLst>
          </p:cNvPr>
          <p:cNvSpPr>
            <a:spLocks noGrp="1"/>
          </p:cNvSpPr>
          <p:nvPr>
            <p:ph type="sldNum" sz="quarter" idx="12"/>
          </p:nvPr>
        </p:nvSpPr>
        <p:spPr/>
        <p:txBody>
          <a:bodyPr/>
          <a:lstStyle/>
          <a:p>
            <a:fld id="{B6F15528-21DE-4FAA-801E-634DDDAF4B2B}" type="slidenum">
              <a:rPr lang="en-US" smtClean="0"/>
              <a:pPr/>
              <a:t>28</a:t>
            </a:fld>
            <a:endParaRPr lang="en-US" dirty="0"/>
          </a:p>
        </p:txBody>
      </p:sp>
      <p:graphicFrame>
        <p:nvGraphicFramePr>
          <p:cNvPr id="8" name="Table 7">
            <a:extLst>
              <a:ext uri="{FF2B5EF4-FFF2-40B4-BE49-F238E27FC236}">
                <a16:creationId xmlns:a16="http://schemas.microsoft.com/office/drawing/2014/main" id="{3D1BD3CD-9CF8-534F-8DDD-32484AD12350}"/>
              </a:ext>
            </a:extLst>
          </p:cNvPr>
          <p:cNvGraphicFramePr>
            <a:graphicFrameLocks noGrp="1"/>
          </p:cNvGraphicFramePr>
          <p:nvPr>
            <p:extLst>
              <p:ext uri="{D42A27DB-BD31-4B8C-83A1-F6EECF244321}">
                <p14:modId xmlns:p14="http://schemas.microsoft.com/office/powerpoint/2010/main" val="2385973555"/>
              </p:ext>
            </p:extLst>
          </p:nvPr>
        </p:nvGraphicFramePr>
        <p:xfrm>
          <a:off x="518477" y="2492057"/>
          <a:ext cx="5501323" cy="2621280"/>
        </p:xfrm>
        <a:graphic>
          <a:graphicData uri="http://schemas.openxmlformats.org/drawingml/2006/table">
            <a:tbl>
              <a:tblPr firstRow="1" bandRow="1">
                <a:tableStyleId>{2D5ABB26-0587-4C30-8999-92F81FD0307C}</a:tableStyleId>
              </a:tblPr>
              <a:tblGrid>
                <a:gridCol w="1833774">
                  <a:extLst>
                    <a:ext uri="{9D8B030D-6E8A-4147-A177-3AD203B41FA5}">
                      <a16:colId xmlns:a16="http://schemas.microsoft.com/office/drawing/2014/main" val="738207867"/>
                    </a:ext>
                  </a:extLst>
                </a:gridCol>
                <a:gridCol w="1671970">
                  <a:extLst>
                    <a:ext uri="{9D8B030D-6E8A-4147-A177-3AD203B41FA5}">
                      <a16:colId xmlns:a16="http://schemas.microsoft.com/office/drawing/2014/main" val="3125422168"/>
                    </a:ext>
                  </a:extLst>
                </a:gridCol>
                <a:gridCol w="1995579">
                  <a:extLst>
                    <a:ext uri="{9D8B030D-6E8A-4147-A177-3AD203B41FA5}">
                      <a16:colId xmlns:a16="http://schemas.microsoft.com/office/drawing/2014/main" val="1454056718"/>
                    </a:ext>
                  </a:extLst>
                </a:gridCol>
              </a:tblGrid>
              <a:tr h="461328">
                <a:tc>
                  <a:txBody>
                    <a:bodyPr/>
                    <a:lstStyle/>
                    <a:p>
                      <a:r>
                        <a:rPr lang="en-US" sz="2000" dirty="0">
                          <a:solidFill>
                            <a:srgbClr val="00B050"/>
                          </a:solidFill>
                          <a:latin typeface="Helvetica" pitchFamily="2" charset="0"/>
                        </a:rPr>
                        <a:t>built-in functions</a:t>
                      </a:r>
                      <a:endParaRPr lang="en-US" sz="2000" dirty="0">
                        <a:latin typeface="Helvetica" pitchFamily="2"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dirty="0" smtClean="0">
                          <a:solidFill>
                            <a:srgbClr val="00B050"/>
                          </a:solidFill>
                          <a:latin typeface="Helvetica" pitchFamily="2" charset="0"/>
                        </a:rPr>
                        <a:t/>
                      </a:r>
                      <a:br>
                        <a:rPr lang="en-US" sz="2000" dirty="0" smtClean="0">
                          <a:solidFill>
                            <a:srgbClr val="00B050"/>
                          </a:solidFill>
                          <a:latin typeface="Helvetica" pitchFamily="2" charset="0"/>
                        </a:rPr>
                      </a:br>
                      <a:r>
                        <a:rPr lang="en-US" sz="2000" dirty="0" smtClean="0">
                          <a:solidFill>
                            <a:srgbClr val="00B050"/>
                          </a:solidFill>
                          <a:latin typeface="Helvetica" pitchFamily="2" charset="0"/>
                        </a:rPr>
                        <a:t>methods</a:t>
                      </a:r>
                      <a:endParaRPr lang="en-US" sz="2000" dirty="0">
                        <a:latin typeface="Helvetica" pitchFamily="2"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dirty="0">
                          <a:solidFill>
                            <a:srgbClr val="00B050"/>
                          </a:solidFill>
                          <a:latin typeface="Helvetica" pitchFamily="2" charset="0"/>
                        </a:rPr>
                        <a:t>user-defined functions</a:t>
                      </a:r>
                      <a:endParaRPr lang="en-US" sz="2000" dirty="0">
                        <a:latin typeface="Helvetica" pitchFamily="2"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907570587"/>
                  </a:ext>
                </a:extLst>
              </a:tr>
              <a:tr h="738937">
                <a:tc>
                  <a:txBody>
                    <a:bodyPr/>
                    <a:lstStyle/>
                    <a:p>
                      <a:r>
                        <a:rPr lang="en-US" sz="2000" dirty="0">
                          <a:latin typeface="Consolas" panose="020B0609020204030204" pitchFamily="49" charset="0"/>
                          <a:cs typeface="Consolas" panose="020B0609020204030204" pitchFamily="49" charset="0"/>
                        </a:rPr>
                        <a:t>input()</a:t>
                      </a:r>
                    </a:p>
                    <a:p>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len()</a:t>
                      </a:r>
                    </a:p>
                    <a:p>
                      <a:r>
                        <a:rPr lang="en-US" sz="2000" dirty="0">
                          <a:latin typeface="Consolas" panose="020B0609020204030204" pitchFamily="49" charset="0"/>
                          <a:cs typeface="Consolas" panose="020B0609020204030204" pitchFamily="49" charset="0"/>
                        </a:rPr>
                        <a:t>print()</a:t>
                      </a:r>
                    </a:p>
                    <a:p>
                      <a:r>
                        <a:rPr lang="en-US" sz="2000" dirty="0">
                          <a:latin typeface="Consolas" panose="020B0609020204030204" pitchFamily="49" charset="0"/>
                          <a:cs typeface="Consolas" panose="020B0609020204030204" pitchFamily="49" charset="0"/>
                        </a:rPr>
                        <a:t>max()</a:t>
                      </a:r>
                    </a:p>
                    <a:p>
                      <a:r>
                        <a:rPr lang="en-US" sz="2000" dirty="0">
                          <a:latin typeface="Consolas" panose="020B0609020204030204" pitchFamily="49" charset="0"/>
                          <a:cs typeface="Consolas" panose="020B0609020204030204" pitchFamily="49" charset="0"/>
                        </a:rPr>
                        <a:t>min()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dirty="0">
                          <a:latin typeface="Consolas" panose="020B0609020204030204" pitchFamily="49" charset="0"/>
                          <a:cs typeface="Consolas" panose="020B0609020204030204" pitchFamily="49" charset="0"/>
                        </a:rPr>
                        <a:t>split()</a:t>
                      </a:r>
                    </a:p>
                    <a:p>
                      <a:r>
                        <a:rPr lang="en-US" sz="2000" dirty="0">
                          <a:latin typeface="Consolas" panose="020B0609020204030204" pitchFamily="49" charset="0"/>
                          <a:cs typeface="Consolas" panose="020B0609020204030204" pitchFamily="49" charset="0"/>
                        </a:rPr>
                        <a:t>clear()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dirty="0" err="1">
                          <a:latin typeface="Consolas" panose="020B0609020204030204" pitchFamily="49" charset="0"/>
                          <a:cs typeface="Consolas" panose="020B0609020204030204" pitchFamily="49" charset="0"/>
                        </a:rPr>
                        <a:t>gcd</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lcm()</a:t>
                      </a:r>
                    </a:p>
                    <a:p>
                      <a:r>
                        <a:rPr lang="en-US" sz="2000" dirty="0">
                          <a:latin typeface="Consolas" panose="020B0609020204030204" pitchFamily="49" charset="0"/>
                          <a:cs typeface="Consolas" panose="020B0609020204030204" pitchFamily="49" charset="0"/>
                        </a:rPr>
                        <a:t>main()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67070038"/>
                  </a:ext>
                </a:extLst>
              </a:tr>
            </a:tbl>
          </a:graphicData>
        </a:graphic>
      </p:graphicFrame>
      <p:sp>
        <p:nvSpPr>
          <p:cNvPr id="4" name="Date Placeholder 3">
            <a:extLst>
              <a:ext uri="{FF2B5EF4-FFF2-40B4-BE49-F238E27FC236}">
                <a16:creationId xmlns:a16="http://schemas.microsoft.com/office/drawing/2014/main" id="{4AFD3601-915B-5F45-BF28-0227C6CF3C2C}"/>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DF7BC940-86FC-444D-B23B-8CB75A83008D}"/>
              </a:ext>
            </a:extLst>
          </p:cNvPr>
          <p:cNvSpPr>
            <a:spLocks noGrp="1"/>
          </p:cNvSpPr>
          <p:nvPr>
            <p:ph type="ftr" sz="quarter" idx="11"/>
          </p:nvPr>
        </p:nvSpPr>
        <p:spPr/>
        <p:txBody>
          <a:bodyPr/>
          <a:lstStyle/>
          <a:p>
            <a:r>
              <a:rPr lang="en-US"/>
              <a:t>CSCE 110: Programming I</a:t>
            </a:r>
            <a:endParaRPr lang="en-US" dirty="0"/>
          </a:p>
        </p:txBody>
      </p:sp>
      <p:pic>
        <p:nvPicPr>
          <p:cNvPr id="9" name="Picture 8">
            <a:extLst>
              <a:ext uri="{FF2B5EF4-FFF2-40B4-BE49-F238E27FC236}">
                <a16:creationId xmlns:a16="http://schemas.microsoft.com/office/drawing/2014/main" id="{63167047-D95E-A94A-BECA-51AF57CF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524000"/>
            <a:ext cx="5943600" cy="4043680"/>
          </a:xfrm>
          <a:prstGeom prst="rect">
            <a:avLst/>
          </a:prstGeom>
        </p:spPr>
      </p:pic>
    </p:spTree>
    <p:extLst>
      <p:ext uri="{BB962C8B-B14F-4D97-AF65-F5344CB8AC3E}">
        <p14:creationId xmlns:p14="http://schemas.microsoft.com/office/powerpoint/2010/main" val="2293051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C7CD-96BF-8F47-B704-F02759A4473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748A6FE-AB17-D444-9092-A16B2CB139CD}"/>
              </a:ext>
            </a:extLst>
          </p:cNvPr>
          <p:cNvSpPr>
            <a:spLocks noGrp="1"/>
          </p:cNvSpPr>
          <p:nvPr>
            <p:ph idx="1"/>
          </p:nvPr>
        </p:nvSpPr>
        <p:spPr/>
        <p:txBody>
          <a:bodyPr anchor="ctr">
            <a:normAutofit/>
          </a:bodyPr>
          <a:lstStyle/>
          <a:p>
            <a:pPr algn="ctr"/>
            <a:r>
              <a:rPr lang="en-US" sz="2800" dirty="0"/>
              <a:t>Write a function that returns the </a:t>
            </a:r>
            <a:r>
              <a:rPr lang="en-US" sz="2800" dirty="0">
                <a:solidFill>
                  <a:srgbClr val="00B050"/>
                </a:solidFill>
              </a:rPr>
              <a:t>absolute value </a:t>
            </a:r>
            <a:r>
              <a:rPr lang="en-US" sz="2800" dirty="0"/>
              <a:t>of a number.</a:t>
            </a:r>
          </a:p>
          <a:p>
            <a:pPr algn="ctr"/>
            <a:r>
              <a:rPr lang="en-US" sz="2800" dirty="0"/>
              <a:t>Use this function with a function call.</a:t>
            </a:r>
          </a:p>
          <a:p>
            <a:pPr algn="ctr"/>
            <a:endParaRPr lang="en-US" sz="2800" dirty="0"/>
          </a:p>
        </p:txBody>
      </p:sp>
      <p:sp>
        <p:nvSpPr>
          <p:cNvPr id="6" name="Slide Number Placeholder 5">
            <a:extLst>
              <a:ext uri="{FF2B5EF4-FFF2-40B4-BE49-F238E27FC236}">
                <a16:creationId xmlns:a16="http://schemas.microsoft.com/office/drawing/2014/main" id="{D86230ED-120E-ED4C-8C00-73136E722380}"/>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4" name="Date Placeholder 3">
            <a:extLst>
              <a:ext uri="{FF2B5EF4-FFF2-40B4-BE49-F238E27FC236}">
                <a16:creationId xmlns:a16="http://schemas.microsoft.com/office/drawing/2014/main" id="{7BE5A73F-1166-2A47-84EA-B2861E0B2EBA}"/>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14B3C043-52EA-024F-BADF-13C0317C4D81}"/>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772831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F8565-9CFF-4943-95F6-4332211F16B6}"/>
              </a:ext>
            </a:extLst>
          </p:cNvPr>
          <p:cNvSpPr>
            <a:spLocks noGrp="1"/>
          </p:cNvSpPr>
          <p:nvPr>
            <p:ph type="title"/>
          </p:nvPr>
        </p:nvSpPr>
        <p:spPr/>
        <p:txBody>
          <a:bodyPr/>
          <a:lstStyle/>
          <a:p>
            <a:r>
              <a:rPr lang="en-US" altLang="en-US" dirty="0"/>
              <a:t>Topics</a:t>
            </a:r>
            <a:r>
              <a:rPr lang="en-US" altLang="en-US" sz="2000" dirty="0"/>
              <a:t> (2 of 2)</a:t>
            </a:r>
            <a:endParaRPr lang="en-AU" sz="2000" dirty="0"/>
          </a:p>
        </p:txBody>
      </p:sp>
      <p:sp>
        <p:nvSpPr>
          <p:cNvPr id="5" name="Content Placeholder 4">
            <a:extLst>
              <a:ext uri="{FF2B5EF4-FFF2-40B4-BE49-F238E27FC236}">
                <a16:creationId xmlns:a16="http://schemas.microsoft.com/office/drawing/2014/main" id="{A7DE6148-1748-470D-9383-FBD9B47153D1}"/>
              </a:ext>
            </a:extLst>
          </p:cNvPr>
          <p:cNvSpPr>
            <a:spLocks noGrp="1"/>
          </p:cNvSpPr>
          <p:nvPr>
            <p:ph idx="1"/>
          </p:nvPr>
        </p:nvSpPr>
        <p:spPr/>
        <p:txBody>
          <a:bodyPr>
            <a:normAutofit/>
          </a:bodyPr>
          <a:lstStyle/>
          <a:p>
            <a:r>
              <a:rPr lang="en-US" sz="2800" dirty="0"/>
              <a:t>Introduction to Value-Returning Functions: Generating Random Numbers</a:t>
            </a:r>
          </a:p>
          <a:p>
            <a:r>
              <a:rPr lang="en-US" sz="2800" dirty="0"/>
              <a:t>Writing Your Own Value-Returning Functions</a:t>
            </a:r>
          </a:p>
          <a:p>
            <a:r>
              <a:rPr lang="en-US" sz="2800" dirty="0"/>
              <a:t>The </a:t>
            </a:r>
            <a:r>
              <a:rPr lang="en-US" sz="2800" dirty="0">
                <a:latin typeface="Courier New" panose="02070309020205020404" pitchFamily="49" charset="0"/>
                <a:cs typeface="Courier New" panose="02070309020205020404" pitchFamily="49" charset="0"/>
              </a:rPr>
              <a:t>math</a:t>
            </a:r>
            <a:r>
              <a:rPr lang="en-US" sz="2800" dirty="0"/>
              <a:t> Module</a:t>
            </a:r>
          </a:p>
          <a:p>
            <a:r>
              <a:rPr lang="en-US" sz="2800" dirty="0"/>
              <a:t>Storing Functions in Modules</a:t>
            </a:r>
            <a:endParaRPr lang="en-AU" sz="2800" dirty="0"/>
          </a:p>
        </p:txBody>
      </p:sp>
    </p:spTree>
    <p:extLst>
      <p:ext uri="{BB962C8B-B14F-4D97-AF65-F5344CB8AC3E}">
        <p14:creationId xmlns:p14="http://schemas.microsoft.com/office/powerpoint/2010/main" val="2651296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727D-3666-C24F-9D58-4D60019346B1}"/>
              </a:ext>
            </a:extLst>
          </p:cNvPr>
          <p:cNvSpPr>
            <a:spLocks noGrp="1"/>
          </p:cNvSpPr>
          <p:nvPr>
            <p:ph type="title"/>
          </p:nvPr>
        </p:nvSpPr>
        <p:spPr/>
        <p:txBody>
          <a:bodyPr/>
          <a:lstStyle/>
          <a:p>
            <a:r>
              <a:rPr lang="en-US" dirty="0"/>
              <a:t>Functions: __name__ special variable</a:t>
            </a:r>
          </a:p>
        </p:txBody>
      </p:sp>
      <p:sp>
        <p:nvSpPr>
          <p:cNvPr id="3" name="Content Placeholder 2">
            <a:extLst>
              <a:ext uri="{FF2B5EF4-FFF2-40B4-BE49-F238E27FC236}">
                <a16:creationId xmlns:a16="http://schemas.microsoft.com/office/drawing/2014/main" id="{8B8DB36A-2E61-5847-823C-795AA6571216}"/>
              </a:ext>
            </a:extLst>
          </p:cNvPr>
          <p:cNvSpPr>
            <a:spLocks noGrp="1"/>
          </p:cNvSpPr>
          <p:nvPr>
            <p:ph idx="1"/>
          </p:nvPr>
        </p:nvSpPr>
        <p:spPr/>
        <p:txBody>
          <a:bodyPr>
            <a:normAutofit/>
          </a:bodyPr>
          <a:lstStyle/>
          <a:p>
            <a:r>
              <a:rPr lang="en-US" dirty="0"/>
              <a:t>The interpreter sets a special variable </a:t>
            </a:r>
            <a:r>
              <a:rPr lang="en-US" dirty="0">
                <a:solidFill>
                  <a:srgbClr val="00B050"/>
                </a:solidFill>
              </a:rPr>
              <a:t>__name__</a:t>
            </a:r>
            <a:r>
              <a:rPr lang="en-US" dirty="0"/>
              <a:t> to the value </a:t>
            </a:r>
            <a:r>
              <a:rPr lang="en-US" dirty="0">
                <a:solidFill>
                  <a:srgbClr val="00B050"/>
                </a:solidFill>
              </a:rPr>
              <a:t>“__main__” </a:t>
            </a:r>
            <a:r>
              <a:rPr lang="en-US" dirty="0"/>
              <a:t>when the program is executed by itself in a standalone way.</a:t>
            </a:r>
            <a:endParaRPr lang="en-US" dirty="0">
              <a:solidFill>
                <a:srgbClr val="00B050"/>
              </a:solidFill>
            </a:endParaRPr>
          </a:p>
          <a:p>
            <a:r>
              <a:rPr lang="en-US" dirty="0"/>
              <a:t>This helps us know whether the program is ran by </a:t>
            </a:r>
            <a:r>
              <a:rPr lang="en-US" dirty="0">
                <a:solidFill>
                  <a:srgbClr val="00B050"/>
                </a:solidFill>
              </a:rPr>
              <a:t>itself</a:t>
            </a:r>
            <a:r>
              <a:rPr lang="en-US" dirty="0"/>
              <a:t> or whether it is imported by </a:t>
            </a:r>
            <a:r>
              <a:rPr lang="en-US" dirty="0">
                <a:solidFill>
                  <a:srgbClr val="00B050"/>
                </a:solidFill>
              </a:rPr>
              <a:t>another</a:t>
            </a:r>
            <a:r>
              <a:rPr lang="en-US" dirty="0"/>
              <a:t> program.</a:t>
            </a:r>
          </a:p>
          <a:p>
            <a:pPr>
              <a:spcAft>
                <a:spcPts val="2400"/>
              </a:spcAft>
            </a:pPr>
            <a:r>
              <a:rPr lang="en-US" dirty="0"/>
              <a:t>Using this information, we may or may not execute some of the body of </a:t>
            </a:r>
            <a:r>
              <a:rPr lang="en-US" dirty="0">
                <a:solidFill>
                  <a:srgbClr val="00B050"/>
                </a:solidFill>
                <a:latin typeface="Consolas" panose="020B0609020204030204" pitchFamily="49" charset="0"/>
                <a:cs typeface="Consolas" panose="020B0609020204030204" pitchFamily="49" charset="0"/>
              </a:rPr>
              <a:t>main()</a:t>
            </a:r>
            <a:r>
              <a:rPr lang="en-US" dirty="0"/>
              <a:t>.</a:t>
            </a:r>
          </a:p>
          <a:p>
            <a:r>
              <a:rPr lang="en-US" dirty="0"/>
              <a:t>Here is a scenario:</a:t>
            </a:r>
          </a:p>
          <a:p>
            <a:pPr marL="236538" indent="-236538">
              <a:buFont typeface="+mj-lt"/>
              <a:buAutoNum type="arabicPeriod"/>
            </a:pPr>
            <a:r>
              <a:rPr lang="en-US" dirty="0"/>
              <a:t>If we write multiple functions and a </a:t>
            </a:r>
            <a:r>
              <a:rPr lang="en-US" dirty="0">
                <a:solidFill>
                  <a:srgbClr val="00B050"/>
                </a:solidFill>
              </a:rPr>
              <a:t>main</a:t>
            </a:r>
            <a:r>
              <a:rPr lang="en-US" dirty="0"/>
              <a:t> function inside a program </a:t>
            </a:r>
            <a:r>
              <a:rPr lang="en-US" dirty="0">
                <a:solidFill>
                  <a:srgbClr val="00B050"/>
                </a:solidFill>
              </a:rPr>
              <a:t>P</a:t>
            </a:r>
            <a:r>
              <a:rPr lang="en-US" baseline="-25000" dirty="0">
                <a:solidFill>
                  <a:srgbClr val="00B050"/>
                </a:solidFill>
              </a:rPr>
              <a:t>1</a:t>
            </a:r>
          </a:p>
          <a:p>
            <a:pPr marL="236538" indent="-236538">
              <a:buFont typeface="+mj-lt"/>
              <a:buAutoNum type="arabicPeriod"/>
            </a:pPr>
            <a:r>
              <a:rPr lang="en-US" dirty="0"/>
              <a:t>Then the functions in </a:t>
            </a:r>
            <a:r>
              <a:rPr lang="en-US" dirty="0">
                <a:solidFill>
                  <a:srgbClr val="00B050"/>
                </a:solidFill>
              </a:rPr>
              <a:t>P</a:t>
            </a:r>
            <a:r>
              <a:rPr lang="en-US" baseline="-25000" dirty="0">
                <a:solidFill>
                  <a:srgbClr val="00B050"/>
                </a:solidFill>
              </a:rPr>
              <a:t>1</a:t>
            </a:r>
            <a:r>
              <a:rPr lang="en-US" dirty="0"/>
              <a:t> are imported by another program </a:t>
            </a:r>
            <a:r>
              <a:rPr lang="en-US" dirty="0">
                <a:solidFill>
                  <a:srgbClr val="00B050"/>
                </a:solidFill>
              </a:rPr>
              <a:t>P</a:t>
            </a:r>
            <a:r>
              <a:rPr lang="en-US" baseline="-25000" dirty="0">
                <a:solidFill>
                  <a:srgbClr val="00B050"/>
                </a:solidFill>
              </a:rPr>
              <a:t>2</a:t>
            </a:r>
            <a:endParaRPr lang="en-US" dirty="0"/>
          </a:p>
          <a:p>
            <a:pPr marL="236538" indent="-236538">
              <a:buFont typeface="+mj-lt"/>
              <a:buAutoNum type="arabicPeriod"/>
            </a:pPr>
            <a:r>
              <a:rPr lang="en-US" dirty="0"/>
              <a:t>We would not want to execute the main function of </a:t>
            </a:r>
            <a:r>
              <a:rPr lang="en-US" dirty="0">
                <a:solidFill>
                  <a:srgbClr val="00B050"/>
                </a:solidFill>
              </a:rPr>
              <a:t>P</a:t>
            </a:r>
            <a:r>
              <a:rPr lang="en-US" baseline="-25000" dirty="0">
                <a:solidFill>
                  <a:srgbClr val="00B050"/>
                </a:solidFill>
              </a:rPr>
              <a:t>1</a:t>
            </a:r>
            <a:r>
              <a:rPr lang="en-US" dirty="0"/>
              <a:t> in program </a:t>
            </a:r>
            <a:r>
              <a:rPr lang="en-US" dirty="0">
                <a:solidFill>
                  <a:srgbClr val="00B050"/>
                </a:solidFill>
              </a:rPr>
              <a:t>P</a:t>
            </a:r>
            <a:r>
              <a:rPr lang="en-US" baseline="-25000" dirty="0">
                <a:solidFill>
                  <a:srgbClr val="00B050"/>
                </a:solidFill>
              </a:rPr>
              <a:t>2</a:t>
            </a:r>
            <a:endParaRPr lang="en-US" dirty="0"/>
          </a:p>
          <a:p>
            <a:endParaRPr lang="en-US" dirty="0"/>
          </a:p>
        </p:txBody>
      </p:sp>
      <p:sp>
        <p:nvSpPr>
          <p:cNvPr id="6" name="Slide Number Placeholder 5">
            <a:extLst>
              <a:ext uri="{FF2B5EF4-FFF2-40B4-BE49-F238E27FC236}">
                <a16:creationId xmlns:a16="http://schemas.microsoft.com/office/drawing/2014/main" id="{4FB73B4E-0CC3-E440-9332-3E95BDB19108}"/>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4" name="Date Placeholder 3">
            <a:extLst>
              <a:ext uri="{FF2B5EF4-FFF2-40B4-BE49-F238E27FC236}">
                <a16:creationId xmlns:a16="http://schemas.microsoft.com/office/drawing/2014/main" id="{1D8D2192-FBF7-7B49-88E4-891B9B03DC55}"/>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CECEE767-96AB-0141-90F2-9BB0EEF0313C}"/>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36454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CC93-6368-B34F-8721-A827F0A270F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AAC8D2A-D7D1-DD49-BAD6-D40F71B67C75}"/>
              </a:ext>
            </a:extLst>
          </p:cNvPr>
          <p:cNvSpPr>
            <a:spLocks noGrp="1"/>
          </p:cNvSpPr>
          <p:nvPr>
            <p:ph idx="1"/>
          </p:nvPr>
        </p:nvSpPr>
        <p:spPr/>
        <p:txBody>
          <a:bodyPr anchor="t"/>
          <a:lstStyle/>
          <a:p>
            <a:r>
              <a:rPr lang="en-US" dirty="0"/>
              <a:t>Write </a:t>
            </a:r>
            <a:r>
              <a:rPr lang="en-US" dirty="0">
                <a:solidFill>
                  <a:srgbClr val="00B050"/>
                </a:solidFill>
              </a:rPr>
              <a:t>two </a:t>
            </a:r>
            <a:r>
              <a:rPr lang="en-US" dirty="0"/>
              <a:t>Python programs.</a:t>
            </a:r>
            <a:endParaRPr lang="en-US" dirty="0">
              <a:solidFill>
                <a:srgbClr val="00B050"/>
              </a:solidFill>
            </a:endParaRPr>
          </a:p>
          <a:p>
            <a:r>
              <a:rPr lang="en-US" dirty="0"/>
              <a:t>Each program includes a main function.</a:t>
            </a:r>
          </a:p>
          <a:p>
            <a:r>
              <a:rPr lang="en-US" dirty="0"/>
              <a:t>Import the functions from the first program into the second program and use them.</a:t>
            </a:r>
          </a:p>
        </p:txBody>
      </p:sp>
      <p:sp>
        <p:nvSpPr>
          <p:cNvPr id="6" name="Slide Number Placeholder 5">
            <a:extLst>
              <a:ext uri="{FF2B5EF4-FFF2-40B4-BE49-F238E27FC236}">
                <a16:creationId xmlns:a16="http://schemas.microsoft.com/office/drawing/2014/main" id="{21B9F763-82B6-BD46-BF04-3BBD5D6F7D6C}"/>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
        <p:nvSpPr>
          <p:cNvPr id="4" name="Date Placeholder 3">
            <a:extLst>
              <a:ext uri="{FF2B5EF4-FFF2-40B4-BE49-F238E27FC236}">
                <a16:creationId xmlns:a16="http://schemas.microsoft.com/office/drawing/2014/main" id="{FE2FA859-CECE-E745-A711-0351FE0E2DC7}"/>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000B8EB4-8AAA-8E48-906F-4BC50538684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734444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D2B6-5F83-D145-A844-1551079D0D12}"/>
              </a:ext>
            </a:extLst>
          </p:cNvPr>
          <p:cNvSpPr>
            <a:spLocks noGrp="1"/>
          </p:cNvSpPr>
          <p:nvPr>
            <p:ph type="title"/>
          </p:nvPr>
        </p:nvSpPr>
        <p:spPr/>
        <p:txBody>
          <a:bodyPr/>
          <a:lstStyle/>
          <a:p>
            <a:r>
              <a:rPr lang="en-US" dirty="0"/>
              <a:t>Functions: __name__ special variable</a:t>
            </a:r>
          </a:p>
        </p:txBody>
      </p:sp>
      <p:sp>
        <p:nvSpPr>
          <p:cNvPr id="3" name="Content Placeholder 2">
            <a:extLst>
              <a:ext uri="{FF2B5EF4-FFF2-40B4-BE49-F238E27FC236}">
                <a16:creationId xmlns:a16="http://schemas.microsoft.com/office/drawing/2014/main" id="{DDE59FB8-15EF-B149-8A4B-919159920902}"/>
              </a:ext>
            </a:extLst>
          </p:cNvPr>
          <p:cNvSpPr>
            <a:spLocks noGrp="1"/>
          </p:cNvSpPr>
          <p:nvPr>
            <p:ph idx="1"/>
          </p:nvPr>
        </p:nvSpPr>
        <p:spPr/>
        <p:txBody>
          <a:bodyPr>
            <a:normAutofit/>
          </a:bodyPr>
          <a:lstStyle/>
          <a:p>
            <a:pPr>
              <a:spcAft>
                <a:spcPts val="600"/>
              </a:spcAft>
            </a:pPr>
            <a:r>
              <a:rPr lang="en-US" dirty="0">
                <a:latin typeface="Consolas" panose="020B0609020204030204" pitchFamily="49" charset="0"/>
                <a:cs typeface="Consolas" panose="020B0609020204030204" pitchFamily="49" charset="0"/>
              </a:rPr>
              <a:t>if __name__ == "__main__":</a:t>
            </a:r>
          </a:p>
          <a:p>
            <a:pPr>
              <a:spcAft>
                <a:spcPts val="2400"/>
              </a:spcAft>
            </a:pPr>
            <a:r>
              <a:rPr lang="en-US" dirty="0">
                <a:latin typeface="Consolas" panose="020B0609020204030204" pitchFamily="49" charset="0"/>
                <a:cs typeface="Consolas" panose="020B0609020204030204" pitchFamily="49" charset="0"/>
              </a:rPr>
              <a:t>	main()</a:t>
            </a:r>
            <a:endParaRPr lang="en-US" dirty="0"/>
          </a:p>
          <a:p>
            <a:pPr marL="293688" indent="-282575">
              <a:buFont typeface="+mj-lt"/>
              <a:buAutoNum type="arabicPeriod"/>
            </a:pPr>
            <a:r>
              <a:rPr lang="en-US" dirty="0"/>
              <a:t>The if statement checks the value of the </a:t>
            </a:r>
            <a:r>
              <a:rPr lang="en-US" dirty="0">
                <a:solidFill>
                  <a:srgbClr val="00B050"/>
                </a:solidFill>
              </a:rPr>
              <a:t>__name__</a:t>
            </a:r>
            <a:r>
              <a:rPr lang="en-US" dirty="0"/>
              <a:t> variable. </a:t>
            </a:r>
          </a:p>
          <a:p>
            <a:pPr marL="293688" indent="-282575">
              <a:buFont typeface="+mj-lt"/>
              <a:buAutoNum type="arabicPeriod"/>
            </a:pPr>
            <a:r>
              <a:rPr lang="en-US" dirty="0"/>
              <a:t>If the value is </a:t>
            </a:r>
            <a:r>
              <a:rPr lang="en-US" dirty="0">
                <a:solidFill>
                  <a:srgbClr val="00B050"/>
                </a:solidFill>
              </a:rPr>
              <a:t>"__main__"</a:t>
            </a:r>
            <a:r>
              <a:rPr lang="en-US" dirty="0"/>
              <a:t>, then the </a:t>
            </a:r>
            <a:r>
              <a:rPr lang="en-US" dirty="0">
                <a:solidFill>
                  <a:srgbClr val="00B050"/>
                </a:solidFill>
              </a:rPr>
              <a:t>main function</a:t>
            </a:r>
            <a:r>
              <a:rPr lang="en-US" dirty="0"/>
              <a:t> is called.</a:t>
            </a:r>
          </a:p>
          <a:p>
            <a:pPr marL="293688" indent="-282575">
              <a:spcAft>
                <a:spcPts val="3000"/>
              </a:spcAft>
              <a:buFont typeface="+mj-lt"/>
              <a:buAutoNum type="arabicPeriod"/>
            </a:pPr>
            <a:r>
              <a:rPr lang="en-US" dirty="0"/>
              <a:t>Otherwise, it is assumed that the program is </a:t>
            </a:r>
            <a:r>
              <a:rPr lang="en-US" dirty="0">
                <a:solidFill>
                  <a:srgbClr val="00B050"/>
                </a:solidFill>
              </a:rPr>
              <a:t>imported</a:t>
            </a:r>
            <a:r>
              <a:rPr lang="en-US" dirty="0"/>
              <a:t> into another program and we do not want to call main.</a:t>
            </a:r>
          </a:p>
          <a:p>
            <a:r>
              <a:rPr lang="en-US" dirty="0"/>
              <a:t>Note: conditional execution of the main function is useful when writing code that will be reused by other programs!</a:t>
            </a:r>
          </a:p>
        </p:txBody>
      </p:sp>
      <p:sp>
        <p:nvSpPr>
          <p:cNvPr id="6" name="Slide Number Placeholder 5">
            <a:extLst>
              <a:ext uri="{FF2B5EF4-FFF2-40B4-BE49-F238E27FC236}">
                <a16:creationId xmlns:a16="http://schemas.microsoft.com/office/drawing/2014/main" id="{74EAC551-1E64-D04F-AE57-B4A4BA971602}"/>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4" name="Date Placeholder 3">
            <a:extLst>
              <a:ext uri="{FF2B5EF4-FFF2-40B4-BE49-F238E27FC236}">
                <a16:creationId xmlns:a16="http://schemas.microsoft.com/office/drawing/2014/main" id="{671EBBF8-EEF7-A64D-9FD2-9FE7A9E61977}"/>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880C9FDE-BDE3-DA40-B653-CEFE9BA9BC30}"/>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719829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C9DB1-47EE-564C-AD68-BB40EB5722C7}"/>
              </a:ext>
            </a:extLst>
          </p:cNvPr>
          <p:cNvSpPr>
            <a:spLocks noGrp="1"/>
          </p:cNvSpPr>
          <p:nvPr>
            <p:ph idx="1"/>
          </p:nvPr>
        </p:nvSpPr>
        <p:spPr/>
        <p:txBody>
          <a:bodyPr/>
          <a:lstStyle/>
          <a:p>
            <a:r>
              <a:rPr lang="en-US" dirty="0"/>
              <a:t>Classify the functions based on </a:t>
            </a:r>
            <a:r>
              <a:rPr lang="en-US" dirty="0">
                <a:solidFill>
                  <a:srgbClr val="00B050"/>
                </a:solidFill>
              </a:rPr>
              <a:t>input</a:t>
            </a:r>
            <a:r>
              <a:rPr lang="en-US" dirty="0"/>
              <a:t> parameters and </a:t>
            </a:r>
            <a:r>
              <a:rPr lang="en-US" dirty="0">
                <a:solidFill>
                  <a:srgbClr val="00B050"/>
                </a:solidFill>
              </a:rPr>
              <a:t>return</a:t>
            </a:r>
            <a:r>
              <a:rPr lang="en-US" dirty="0"/>
              <a:t> </a:t>
            </a:r>
            <a:r>
              <a:rPr lang="en-US" dirty="0">
                <a:solidFill>
                  <a:srgbClr val="00B050"/>
                </a:solidFill>
              </a:rPr>
              <a:t>values</a:t>
            </a:r>
            <a:r>
              <a:rPr lang="en-US" dirty="0"/>
              <a:t>.</a:t>
            </a:r>
          </a:p>
        </p:txBody>
      </p:sp>
      <p:pic>
        <p:nvPicPr>
          <p:cNvPr id="10" name="Picture 9">
            <a:extLst>
              <a:ext uri="{FF2B5EF4-FFF2-40B4-BE49-F238E27FC236}">
                <a16:creationId xmlns:a16="http://schemas.microsoft.com/office/drawing/2014/main" id="{B8E28217-5C45-FC4C-9E44-E48232D9B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217" y="2514600"/>
            <a:ext cx="5922766" cy="2552700"/>
          </a:xfrm>
          <a:prstGeom prst="rect">
            <a:avLst/>
          </a:prstGeom>
        </p:spPr>
      </p:pic>
      <p:graphicFrame>
        <p:nvGraphicFramePr>
          <p:cNvPr id="8" name="Table 7">
            <a:extLst>
              <a:ext uri="{FF2B5EF4-FFF2-40B4-BE49-F238E27FC236}">
                <a16:creationId xmlns:a16="http://schemas.microsoft.com/office/drawing/2014/main" id="{6FECA003-5479-B140-BDE9-C1F7E1B03983}"/>
              </a:ext>
            </a:extLst>
          </p:cNvPr>
          <p:cNvGraphicFramePr>
            <a:graphicFrameLocks noGrp="1"/>
          </p:cNvGraphicFramePr>
          <p:nvPr>
            <p:extLst>
              <p:ext uri="{D42A27DB-BD31-4B8C-83A1-F6EECF244321}">
                <p14:modId xmlns:p14="http://schemas.microsoft.com/office/powerpoint/2010/main" val="1670824944"/>
              </p:ext>
            </p:extLst>
          </p:nvPr>
        </p:nvGraphicFramePr>
        <p:xfrm>
          <a:off x="6553201" y="4349860"/>
          <a:ext cx="3886201" cy="1483360"/>
        </p:xfrm>
        <a:graphic>
          <a:graphicData uri="http://schemas.openxmlformats.org/drawingml/2006/table">
            <a:tbl>
              <a:tblPr firstRow="1" bandRow="1">
                <a:tableStyleId>{2D5ABB26-0587-4C30-8999-92F81FD0307C}</a:tableStyleId>
              </a:tblPr>
              <a:tblGrid>
                <a:gridCol w="1996337">
                  <a:extLst>
                    <a:ext uri="{9D8B030D-6E8A-4147-A177-3AD203B41FA5}">
                      <a16:colId xmlns:a16="http://schemas.microsoft.com/office/drawing/2014/main" val="2270926774"/>
                    </a:ext>
                  </a:extLst>
                </a:gridCol>
                <a:gridCol w="594463">
                  <a:extLst>
                    <a:ext uri="{9D8B030D-6E8A-4147-A177-3AD203B41FA5}">
                      <a16:colId xmlns:a16="http://schemas.microsoft.com/office/drawing/2014/main" val="3657578550"/>
                    </a:ext>
                  </a:extLst>
                </a:gridCol>
                <a:gridCol w="1295401">
                  <a:extLst>
                    <a:ext uri="{9D8B030D-6E8A-4147-A177-3AD203B41FA5}">
                      <a16:colId xmlns:a16="http://schemas.microsoft.com/office/drawing/2014/main" val="189045669"/>
                    </a:ext>
                  </a:extLst>
                </a:gridCol>
              </a:tblGrid>
              <a:tr h="370840">
                <a:tc>
                  <a:txBody>
                    <a:bodyPr/>
                    <a:lstStyle/>
                    <a:p>
                      <a:r>
                        <a:rPr lang="en-US" sz="1400" dirty="0">
                          <a:solidFill>
                            <a:srgbClr val="00B050"/>
                          </a:solidFill>
                          <a:latin typeface="Helvetica" pitchFamily="2" charset="0"/>
                        </a:rPr>
                        <a:t>Function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solidFill>
                            <a:srgbClr val="00B050"/>
                          </a:solidFill>
                          <a:latin typeface="Helvetica" pitchFamily="2" charset="0"/>
                        </a:rPr>
                        <a:t>input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solidFill>
                            <a:srgbClr val="00B050"/>
                          </a:solidFill>
                          <a:latin typeface="Helvetica" pitchFamily="2" charset="0"/>
                        </a:rPr>
                        <a:t>return values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71000159"/>
                  </a:ext>
                </a:extLst>
              </a:tr>
              <a:tr h="370840">
                <a:tc>
                  <a:txBody>
                    <a:bodyPr/>
                    <a:lstStyle/>
                    <a:p>
                      <a:r>
                        <a:rPr lang="en-US" sz="1400" b="1" dirty="0">
                          <a:latin typeface="Consolas" panose="020B0609020204030204" pitchFamily="49" charset="0"/>
                          <a:cs typeface="Consolas" panose="020B0609020204030204" pitchFamily="49" charset="0"/>
                        </a:rPr>
                        <a:t>howdy()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sz="1400" dirty="0">
                        <a:latin typeface="Helvetica" pitchFamily="2"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sz="1400" dirty="0">
                        <a:latin typeface="Helvetica" pitchFamily="2"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80860039"/>
                  </a:ext>
                </a:extLst>
              </a:tr>
              <a:tr h="370840">
                <a:tc>
                  <a:txBody>
                    <a:bodyPr/>
                    <a:lstStyle/>
                    <a:p>
                      <a:r>
                        <a:rPr lang="en-US" sz="1400" b="1" dirty="0">
                          <a:latin typeface="Consolas" panose="020B0609020204030204" pitchFamily="49" charset="0"/>
                          <a:cs typeface="Consolas" panose="020B0609020204030204" pitchFamily="49" charset="0"/>
                        </a:rPr>
                        <a:t>welcome()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sz="1400" dirty="0">
                        <a:latin typeface="Helvetica" pitchFamily="2"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sz="1400" dirty="0">
                        <a:latin typeface="Helvetica" pitchFamily="2"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08055637"/>
                  </a:ext>
                </a:extLst>
              </a:tr>
              <a:tr h="370840">
                <a:tc>
                  <a:txBody>
                    <a:bodyPr/>
                    <a:lstStyle/>
                    <a:p>
                      <a:r>
                        <a:rPr lang="en-US" sz="1400" b="1" dirty="0" err="1">
                          <a:latin typeface="Consolas" panose="020B0609020204030204" pitchFamily="49" charset="0"/>
                          <a:cs typeface="Consolas" panose="020B0609020204030204" pitchFamily="49" charset="0"/>
                        </a:rPr>
                        <a:t>cylinder_volume</a:t>
                      </a:r>
                      <a:r>
                        <a:rPr lang="en-US" sz="1400" b="1" dirty="0">
                          <a:latin typeface="Consolas" panose="020B0609020204030204" pitchFamily="49" charset="0"/>
                          <a:cs typeface="Consolas" panose="020B0609020204030204" pitchFamily="49" charset="0"/>
                        </a:rPr>
                        <a: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sz="1400" dirty="0">
                        <a:latin typeface="Helvetica" pitchFamily="2"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sz="1400" dirty="0">
                        <a:latin typeface="Helvetica" pitchFamily="2"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34397148"/>
                  </a:ext>
                </a:extLst>
              </a:tr>
            </a:tbl>
          </a:graphicData>
        </a:graphic>
      </p:graphicFrame>
      <p:sp>
        <p:nvSpPr>
          <p:cNvPr id="2" name="Title 1">
            <a:extLst>
              <a:ext uri="{FF2B5EF4-FFF2-40B4-BE49-F238E27FC236}">
                <a16:creationId xmlns:a16="http://schemas.microsoft.com/office/drawing/2014/main" id="{117816BB-B38F-0649-9F09-3CF79DF41120}"/>
              </a:ext>
            </a:extLst>
          </p:cNvPr>
          <p:cNvSpPr>
            <a:spLocks noGrp="1"/>
          </p:cNvSpPr>
          <p:nvPr>
            <p:ph type="title"/>
          </p:nvPr>
        </p:nvSpPr>
        <p:spPr/>
        <p:txBody>
          <a:bodyPr/>
          <a:lstStyle/>
          <a:p>
            <a:r>
              <a:rPr lang="en-US" dirty="0"/>
              <a:t>Functions</a:t>
            </a:r>
          </a:p>
        </p:txBody>
      </p:sp>
      <p:sp>
        <p:nvSpPr>
          <p:cNvPr id="6" name="Slide Number Placeholder 5">
            <a:extLst>
              <a:ext uri="{FF2B5EF4-FFF2-40B4-BE49-F238E27FC236}">
                <a16:creationId xmlns:a16="http://schemas.microsoft.com/office/drawing/2014/main" id="{3427D715-3210-6540-871D-1B50E330321C}"/>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4" name="Date Placeholder 3">
            <a:extLst>
              <a:ext uri="{FF2B5EF4-FFF2-40B4-BE49-F238E27FC236}">
                <a16:creationId xmlns:a16="http://schemas.microsoft.com/office/drawing/2014/main" id="{1C34AD9B-D14D-7B4A-B929-C39B110EBE76}"/>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63E673C6-0244-8744-B142-297F777AA583}"/>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5728002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C9DB1-47EE-564C-AD68-BB40EB5722C7}"/>
              </a:ext>
            </a:extLst>
          </p:cNvPr>
          <p:cNvSpPr>
            <a:spLocks noGrp="1"/>
          </p:cNvSpPr>
          <p:nvPr>
            <p:ph idx="1"/>
          </p:nvPr>
        </p:nvSpPr>
        <p:spPr/>
        <p:txBody>
          <a:bodyPr/>
          <a:lstStyle/>
          <a:p>
            <a:r>
              <a:rPr lang="en-US" dirty="0"/>
              <a:t>Classify the functions based on </a:t>
            </a:r>
            <a:r>
              <a:rPr lang="en-US" dirty="0">
                <a:solidFill>
                  <a:srgbClr val="00B050"/>
                </a:solidFill>
              </a:rPr>
              <a:t>input</a:t>
            </a:r>
            <a:r>
              <a:rPr lang="en-US" dirty="0"/>
              <a:t> parameters and </a:t>
            </a:r>
            <a:r>
              <a:rPr lang="en-US" dirty="0">
                <a:solidFill>
                  <a:srgbClr val="00B050"/>
                </a:solidFill>
              </a:rPr>
              <a:t>return</a:t>
            </a:r>
            <a:r>
              <a:rPr lang="en-US" dirty="0"/>
              <a:t> </a:t>
            </a:r>
            <a:r>
              <a:rPr lang="en-US" dirty="0">
                <a:solidFill>
                  <a:srgbClr val="00B050"/>
                </a:solidFill>
              </a:rPr>
              <a:t>values</a:t>
            </a:r>
            <a:r>
              <a:rPr lang="en-US" dirty="0"/>
              <a:t>.</a:t>
            </a:r>
          </a:p>
        </p:txBody>
      </p:sp>
      <p:pic>
        <p:nvPicPr>
          <p:cNvPr id="10" name="Picture 9">
            <a:extLst>
              <a:ext uri="{FF2B5EF4-FFF2-40B4-BE49-F238E27FC236}">
                <a16:creationId xmlns:a16="http://schemas.microsoft.com/office/drawing/2014/main" id="{B8E28217-5C45-FC4C-9E44-E48232D9B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217" y="2514600"/>
            <a:ext cx="5922766" cy="2552700"/>
          </a:xfrm>
          <a:prstGeom prst="rect">
            <a:avLst/>
          </a:prstGeom>
        </p:spPr>
      </p:pic>
      <p:graphicFrame>
        <p:nvGraphicFramePr>
          <p:cNvPr id="8" name="Table 7">
            <a:extLst>
              <a:ext uri="{FF2B5EF4-FFF2-40B4-BE49-F238E27FC236}">
                <a16:creationId xmlns:a16="http://schemas.microsoft.com/office/drawing/2014/main" id="{6FECA003-5479-B140-BDE9-C1F7E1B03983}"/>
              </a:ext>
            </a:extLst>
          </p:cNvPr>
          <p:cNvGraphicFramePr>
            <a:graphicFrameLocks noGrp="1"/>
          </p:cNvGraphicFramePr>
          <p:nvPr>
            <p:extLst>
              <p:ext uri="{D42A27DB-BD31-4B8C-83A1-F6EECF244321}">
                <p14:modId xmlns:p14="http://schemas.microsoft.com/office/powerpoint/2010/main" val="751657343"/>
              </p:ext>
            </p:extLst>
          </p:nvPr>
        </p:nvGraphicFramePr>
        <p:xfrm>
          <a:off x="6477000" y="4349860"/>
          <a:ext cx="4038600" cy="1483360"/>
        </p:xfrm>
        <a:graphic>
          <a:graphicData uri="http://schemas.openxmlformats.org/drawingml/2006/table">
            <a:tbl>
              <a:tblPr firstRow="1" bandRow="1">
                <a:tableStyleId>{2D5ABB26-0587-4C30-8999-92F81FD0307C}</a:tableStyleId>
              </a:tblPr>
              <a:tblGrid>
                <a:gridCol w="1905000">
                  <a:extLst>
                    <a:ext uri="{9D8B030D-6E8A-4147-A177-3AD203B41FA5}">
                      <a16:colId xmlns:a16="http://schemas.microsoft.com/office/drawing/2014/main" val="2270926774"/>
                    </a:ext>
                  </a:extLst>
                </a:gridCol>
                <a:gridCol w="609600">
                  <a:extLst>
                    <a:ext uri="{9D8B030D-6E8A-4147-A177-3AD203B41FA5}">
                      <a16:colId xmlns:a16="http://schemas.microsoft.com/office/drawing/2014/main" val="3657578550"/>
                    </a:ext>
                  </a:extLst>
                </a:gridCol>
                <a:gridCol w="1524000">
                  <a:extLst>
                    <a:ext uri="{9D8B030D-6E8A-4147-A177-3AD203B41FA5}">
                      <a16:colId xmlns:a16="http://schemas.microsoft.com/office/drawing/2014/main" val="189045669"/>
                    </a:ext>
                  </a:extLst>
                </a:gridCol>
              </a:tblGrid>
              <a:tr h="370840">
                <a:tc>
                  <a:txBody>
                    <a:bodyPr/>
                    <a:lstStyle/>
                    <a:p>
                      <a:r>
                        <a:rPr lang="en-US" sz="1400" dirty="0">
                          <a:solidFill>
                            <a:srgbClr val="00B050"/>
                          </a:solidFill>
                          <a:latin typeface="Helvetica" pitchFamily="2" charset="0"/>
                        </a:rPr>
                        <a:t>Function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solidFill>
                            <a:srgbClr val="00B050"/>
                          </a:solidFill>
                          <a:latin typeface="Helvetica" pitchFamily="2" charset="0"/>
                        </a:rPr>
                        <a:t>input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solidFill>
                            <a:srgbClr val="00B050"/>
                          </a:solidFill>
                          <a:latin typeface="Helvetica" pitchFamily="2" charset="0"/>
                        </a:rPr>
                        <a:t>return values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71000159"/>
                  </a:ext>
                </a:extLst>
              </a:tr>
              <a:tr h="370840">
                <a:tc>
                  <a:txBody>
                    <a:bodyPr/>
                    <a:lstStyle/>
                    <a:p>
                      <a:r>
                        <a:rPr lang="en-US" sz="1400" b="1" dirty="0">
                          <a:latin typeface="Consolas" panose="020B0609020204030204" pitchFamily="49" charset="0"/>
                          <a:cs typeface="Consolas" panose="020B0609020204030204" pitchFamily="49" charset="0"/>
                        </a:rPr>
                        <a:t>howdy()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80860039"/>
                  </a:ext>
                </a:extLst>
              </a:tr>
              <a:tr h="370840">
                <a:tc>
                  <a:txBody>
                    <a:bodyPr/>
                    <a:lstStyle/>
                    <a:p>
                      <a:r>
                        <a:rPr lang="en-US" sz="1400" b="1" dirty="0">
                          <a:latin typeface="Consolas" panose="020B0609020204030204" pitchFamily="49" charset="0"/>
                          <a:cs typeface="Consolas" panose="020B0609020204030204" pitchFamily="49" charset="0"/>
                        </a:rPr>
                        <a:t>welcome()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yes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no</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08055637"/>
                  </a:ext>
                </a:extLst>
              </a:tr>
              <a:tr h="370840">
                <a:tc>
                  <a:txBody>
                    <a:bodyPr/>
                    <a:lstStyle/>
                    <a:p>
                      <a:r>
                        <a:rPr lang="en-US" sz="1400" b="1" dirty="0" err="1">
                          <a:latin typeface="Consolas" panose="020B0609020204030204" pitchFamily="49" charset="0"/>
                          <a:cs typeface="Consolas" panose="020B0609020204030204" pitchFamily="49" charset="0"/>
                        </a:rPr>
                        <a:t>cylinder_volume</a:t>
                      </a:r>
                      <a:r>
                        <a:rPr lang="en-US" sz="1400" b="1" dirty="0">
                          <a:latin typeface="Consolas" panose="020B0609020204030204" pitchFamily="49" charset="0"/>
                          <a:cs typeface="Consolas" panose="020B0609020204030204" pitchFamily="49" charset="0"/>
                        </a:rPr>
                        <a: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yes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400" dirty="0">
                          <a:latin typeface="Helvetica" pitchFamily="2" charset="0"/>
                        </a:rPr>
                        <a:t>yes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34397148"/>
                  </a:ext>
                </a:extLst>
              </a:tr>
            </a:tbl>
          </a:graphicData>
        </a:graphic>
      </p:graphicFrame>
      <p:sp>
        <p:nvSpPr>
          <p:cNvPr id="2" name="Title 1">
            <a:extLst>
              <a:ext uri="{FF2B5EF4-FFF2-40B4-BE49-F238E27FC236}">
                <a16:creationId xmlns:a16="http://schemas.microsoft.com/office/drawing/2014/main" id="{117816BB-B38F-0649-9F09-3CF79DF41120}"/>
              </a:ext>
            </a:extLst>
          </p:cNvPr>
          <p:cNvSpPr>
            <a:spLocks noGrp="1"/>
          </p:cNvSpPr>
          <p:nvPr>
            <p:ph type="title"/>
          </p:nvPr>
        </p:nvSpPr>
        <p:spPr/>
        <p:txBody>
          <a:bodyPr/>
          <a:lstStyle/>
          <a:p>
            <a:r>
              <a:rPr lang="en-US" dirty="0"/>
              <a:t>Functions</a:t>
            </a:r>
          </a:p>
        </p:txBody>
      </p:sp>
      <p:sp>
        <p:nvSpPr>
          <p:cNvPr id="6" name="Slide Number Placeholder 5">
            <a:extLst>
              <a:ext uri="{FF2B5EF4-FFF2-40B4-BE49-F238E27FC236}">
                <a16:creationId xmlns:a16="http://schemas.microsoft.com/office/drawing/2014/main" id="{3427D715-3210-6540-871D-1B50E330321C}"/>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4" name="Date Placeholder 3">
            <a:extLst>
              <a:ext uri="{FF2B5EF4-FFF2-40B4-BE49-F238E27FC236}">
                <a16:creationId xmlns:a16="http://schemas.microsoft.com/office/drawing/2014/main" id="{A60F5F2D-0EC2-5D41-B2EF-C6B883F90811}"/>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54FA63B7-46DC-2E4F-8D29-84B0B8411809}"/>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684733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B1E-3784-3344-9414-570205A52097}"/>
              </a:ext>
            </a:extLst>
          </p:cNvPr>
          <p:cNvSpPr>
            <a:spLocks noGrp="1"/>
          </p:cNvSpPr>
          <p:nvPr>
            <p:ph type="title"/>
          </p:nvPr>
        </p:nvSpPr>
        <p:spPr/>
        <p:txBody>
          <a:bodyPr/>
          <a:lstStyle/>
          <a:p>
            <a:r>
              <a:rPr lang="en-US" dirty="0"/>
              <a:t>Guessing game</a:t>
            </a:r>
          </a:p>
        </p:txBody>
      </p:sp>
      <p:sp>
        <p:nvSpPr>
          <p:cNvPr id="3" name="Content Placeholder 2">
            <a:extLst>
              <a:ext uri="{FF2B5EF4-FFF2-40B4-BE49-F238E27FC236}">
                <a16:creationId xmlns:a16="http://schemas.microsoft.com/office/drawing/2014/main" id="{CC00B2C2-F2E9-7C46-A06F-033E60ECF781}"/>
              </a:ext>
            </a:extLst>
          </p:cNvPr>
          <p:cNvSpPr>
            <a:spLocks noGrp="1"/>
          </p:cNvSpPr>
          <p:nvPr>
            <p:ph idx="1"/>
          </p:nvPr>
        </p:nvSpPr>
        <p:spPr/>
        <p:txBody>
          <a:bodyPr anchor="ctr"/>
          <a:lstStyle/>
          <a:p>
            <a:r>
              <a:rPr lang="en-US" dirty="0"/>
              <a:t>Modify the The Guessing Game, by changing the part of the code to test if the number is too low or too high into a function.</a:t>
            </a:r>
          </a:p>
        </p:txBody>
      </p:sp>
      <p:sp>
        <p:nvSpPr>
          <p:cNvPr id="6" name="Slide Number Placeholder 5">
            <a:extLst>
              <a:ext uri="{FF2B5EF4-FFF2-40B4-BE49-F238E27FC236}">
                <a16:creationId xmlns:a16="http://schemas.microsoft.com/office/drawing/2014/main" id="{A7D35F79-FA7D-D143-A8E1-4DDBCF15FCE1}"/>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4" name="Date Placeholder 3">
            <a:extLst>
              <a:ext uri="{FF2B5EF4-FFF2-40B4-BE49-F238E27FC236}">
                <a16:creationId xmlns:a16="http://schemas.microsoft.com/office/drawing/2014/main" id="{F9A01A72-C89A-C04A-BAA7-0D894F10AB72}"/>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266C8C3D-3669-FE45-8224-CB1AF285E15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3103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19FC-2738-9044-ADCB-EFD45666E303}"/>
              </a:ext>
            </a:extLst>
          </p:cNvPr>
          <p:cNvSpPr>
            <a:spLocks noGrp="1"/>
          </p:cNvSpPr>
          <p:nvPr>
            <p:ph type="title"/>
          </p:nvPr>
        </p:nvSpPr>
        <p:spPr/>
        <p:txBody>
          <a:bodyPr/>
          <a:lstStyle/>
          <a:p>
            <a:r>
              <a:rPr lang="en-US" dirty="0"/>
              <a:t>Guessing game</a:t>
            </a:r>
          </a:p>
        </p:txBody>
      </p:sp>
      <p:pic>
        <p:nvPicPr>
          <p:cNvPr id="7" name="Content Placeholder 6">
            <a:extLst>
              <a:ext uri="{FF2B5EF4-FFF2-40B4-BE49-F238E27FC236}">
                <a16:creationId xmlns:a16="http://schemas.microsoft.com/office/drawing/2014/main" id="{652E48E8-7D3D-934A-9ED4-2636F654C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9300" y="1752600"/>
            <a:ext cx="6652584" cy="3763962"/>
          </a:xfrm>
          <a:prstGeom prst="rect">
            <a:avLst/>
          </a:prstGeom>
        </p:spPr>
      </p:pic>
      <p:sp>
        <p:nvSpPr>
          <p:cNvPr id="6" name="Slide Number Placeholder 5">
            <a:extLst>
              <a:ext uri="{FF2B5EF4-FFF2-40B4-BE49-F238E27FC236}">
                <a16:creationId xmlns:a16="http://schemas.microsoft.com/office/drawing/2014/main" id="{7254B811-8AA4-9941-8EA3-CD01035C2724}"/>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3" name="Date Placeholder 2">
            <a:extLst>
              <a:ext uri="{FF2B5EF4-FFF2-40B4-BE49-F238E27FC236}">
                <a16:creationId xmlns:a16="http://schemas.microsoft.com/office/drawing/2014/main" id="{359223AA-166F-9046-89D1-46B66532E673}"/>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7EF72BB7-3691-B44C-9626-94E50F922341}"/>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99532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19FC-2738-9044-ADCB-EFD45666E303}"/>
              </a:ext>
            </a:extLst>
          </p:cNvPr>
          <p:cNvSpPr>
            <a:spLocks noGrp="1"/>
          </p:cNvSpPr>
          <p:nvPr>
            <p:ph type="title"/>
          </p:nvPr>
        </p:nvSpPr>
        <p:spPr/>
        <p:txBody>
          <a:bodyPr/>
          <a:lstStyle/>
          <a:p>
            <a:r>
              <a:rPr lang="en-US" dirty="0"/>
              <a:t>Guessing game</a:t>
            </a:r>
          </a:p>
        </p:txBody>
      </p:sp>
      <p:pic>
        <p:nvPicPr>
          <p:cNvPr id="7" name="Content Placeholder 6">
            <a:extLst>
              <a:ext uri="{FF2B5EF4-FFF2-40B4-BE49-F238E27FC236}">
                <a16:creationId xmlns:a16="http://schemas.microsoft.com/office/drawing/2014/main" id="{652E48E8-7D3D-934A-9ED4-2636F654C654}"/>
              </a:ext>
            </a:extLst>
          </p:cNvPr>
          <p:cNvPicPr>
            <a:picLocks noGrp="1" noChangeAspect="1"/>
          </p:cNvPicPr>
          <p:nvPr>
            <p:ph idx="1"/>
          </p:nvPr>
        </p:nvPicPr>
        <p:blipFill>
          <a:blip r:embed="rId3"/>
          <a:stretch>
            <a:fillRect/>
          </a:stretch>
        </p:blipFill>
        <p:spPr>
          <a:xfrm>
            <a:off x="1981200" y="1600200"/>
            <a:ext cx="5943600" cy="4199756"/>
          </a:xfrm>
          <a:prstGeom prst="rect">
            <a:avLst/>
          </a:prstGeom>
        </p:spPr>
      </p:pic>
      <p:sp>
        <p:nvSpPr>
          <p:cNvPr id="6" name="Slide Number Placeholder 5">
            <a:extLst>
              <a:ext uri="{FF2B5EF4-FFF2-40B4-BE49-F238E27FC236}">
                <a16:creationId xmlns:a16="http://schemas.microsoft.com/office/drawing/2014/main" id="{7254B811-8AA4-9941-8EA3-CD01035C2724}"/>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3" name="Date Placeholder 2">
            <a:extLst>
              <a:ext uri="{FF2B5EF4-FFF2-40B4-BE49-F238E27FC236}">
                <a16:creationId xmlns:a16="http://schemas.microsoft.com/office/drawing/2014/main" id="{1E877152-EB16-1641-882A-C0944866B163}"/>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4EDC0DB1-97DE-F249-BC54-45ECE2F8CE16}"/>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076616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324C-AE2F-144A-9C5D-7A1FBE6468DA}"/>
              </a:ext>
            </a:extLst>
          </p:cNvPr>
          <p:cNvSpPr>
            <a:spLocks noGrp="1"/>
          </p:cNvSpPr>
          <p:nvPr>
            <p:ph type="title"/>
          </p:nvPr>
        </p:nvSpPr>
        <p:spPr/>
        <p:txBody>
          <a:bodyPr/>
          <a:lstStyle/>
          <a:p>
            <a:r>
              <a:rPr lang="en-US" dirty="0"/>
              <a:t>Variable scope</a:t>
            </a:r>
          </a:p>
        </p:txBody>
      </p:sp>
      <p:sp>
        <p:nvSpPr>
          <p:cNvPr id="3" name="Content Placeholder 2">
            <a:extLst>
              <a:ext uri="{FF2B5EF4-FFF2-40B4-BE49-F238E27FC236}">
                <a16:creationId xmlns:a16="http://schemas.microsoft.com/office/drawing/2014/main" id="{97C20E6E-0119-6947-B9C4-F43267CD57D8}"/>
              </a:ext>
            </a:extLst>
          </p:cNvPr>
          <p:cNvSpPr>
            <a:spLocks noGrp="1"/>
          </p:cNvSpPr>
          <p:nvPr>
            <p:ph idx="1"/>
          </p:nvPr>
        </p:nvSpPr>
        <p:spPr/>
        <p:txBody>
          <a:bodyPr anchor="ctr"/>
          <a:lstStyle/>
          <a:p>
            <a:r>
              <a:rPr lang="en-US" dirty="0"/>
              <a:t>The </a:t>
            </a:r>
            <a:r>
              <a:rPr lang="en-US" dirty="0">
                <a:solidFill>
                  <a:srgbClr val="00B050"/>
                </a:solidFill>
              </a:rPr>
              <a:t>scope</a:t>
            </a:r>
            <a:r>
              <a:rPr lang="en-US" dirty="0"/>
              <a:t> of a variable is the </a:t>
            </a:r>
            <a:r>
              <a:rPr lang="en-US" dirty="0">
                <a:solidFill>
                  <a:srgbClr val="00B050"/>
                </a:solidFill>
              </a:rPr>
              <a:t>visibility</a:t>
            </a:r>
            <a:r>
              <a:rPr lang="en-US" dirty="0"/>
              <a:t> of the variable. It represents the regions of the  program where the variable can be </a:t>
            </a:r>
            <a:r>
              <a:rPr lang="en-US"/>
              <a:t>accessed and </a:t>
            </a:r>
            <a:r>
              <a:rPr lang="en-US" dirty="0"/>
              <a:t>used.</a:t>
            </a:r>
          </a:p>
        </p:txBody>
      </p:sp>
      <p:sp>
        <p:nvSpPr>
          <p:cNvPr id="6" name="Slide Number Placeholder 5">
            <a:extLst>
              <a:ext uri="{FF2B5EF4-FFF2-40B4-BE49-F238E27FC236}">
                <a16:creationId xmlns:a16="http://schemas.microsoft.com/office/drawing/2014/main" id="{D7E3E5D0-9DA0-AB4C-B899-96AACCA8236E}"/>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4" name="Date Placeholder 3">
            <a:extLst>
              <a:ext uri="{FF2B5EF4-FFF2-40B4-BE49-F238E27FC236}">
                <a16:creationId xmlns:a16="http://schemas.microsoft.com/office/drawing/2014/main" id="{6AA1740D-9B4F-8A43-9A91-05C4A45C7C1C}"/>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F82A482D-7C46-FE48-AE42-74E81AE54E1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62657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540F-AC84-9744-B9BE-B9C397EF6740}"/>
              </a:ext>
            </a:extLst>
          </p:cNvPr>
          <p:cNvSpPr>
            <a:spLocks noGrp="1"/>
          </p:cNvSpPr>
          <p:nvPr>
            <p:ph type="title"/>
          </p:nvPr>
        </p:nvSpPr>
        <p:spPr/>
        <p:txBody>
          <a:bodyPr>
            <a:normAutofit/>
          </a:bodyPr>
          <a:lstStyle/>
          <a:p>
            <a:r>
              <a:rPr lang="en-US" dirty="0"/>
              <a:t>Functions: local variables vs global variables</a:t>
            </a:r>
          </a:p>
        </p:txBody>
      </p:sp>
      <p:sp>
        <p:nvSpPr>
          <p:cNvPr id="6" name="Slide Number Placeholder 5">
            <a:extLst>
              <a:ext uri="{FF2B5EF4-FFF2-40B4-BE49-F238E27FC236}">
                <a16:creationId xmlns:a16="http://schemas.microsoft.com/office/drawing/2014/main" id="{72C0D3A5-6EB7-B34F-B9A8-80BB1CDC0E5E}"/>
              </a:ext>
            </a:extLst>
          </p:cNvPr>
          <p:cNvSpPr>
            <a:spLocks noGrp="1"/>
          </p:cNvSpPr>
          <p:nvPr>
            <p:ph type="sldNum" sz="quarter" idx="12"/>
          </p:nvPr>
        </p:nvSpPr>
        <p:spPr/>
        <p:txBody>
          <a:bodyPr/>
          <a:lstStyle/>
          <a:p>
            <a:fld id="{B6F15528-21DE-4FAA-801E-634DDDAF4B2B}" type="slidenum">
              <a:rPr lang="en-US" smtClean="0"/>
              <a:pPr/>
              <a:t>39</a:t>
            </a:fld>
            <a:endParaRPr lang="en-US" dirty="0"/>
          </a:p>
        </p:txBody>
      </p:sp>
      <p:pic>
        <p:nvPicPr>
          <p:cNvPr id="8" name="Content Placeholder 7">
            <a:extLst>
              <a:ext uri="{FF2B5EF4-FFF2-40B4-BE49-F238E27FC236}">
                <a16:creationId xmlns:a16="http://schemas.microsoft.com/office/drawing/2014/main" id="{CAAAAF17-7CCF-9F41-9707-FA3A3AD0B917}"/>
              </a:ext>
            </a:extLst>
          </p:cNvPr>
          <p:cNvPicPr>
            <a:picLocks noGrp="1" noChangeAspect="1"/>
          </p:cNvPicPr>
          <p:nvPr>
            <p:ph idx="1"/>
          </p:nvPr>
        </p:nvPicPr>
        <p:blipFill>
          <a:blip r:embed="rId3"/>
          <a:stretch>
            <a:fillRect/>
          </a:stretch>
        </p:blipFill>
        <p:spPr>
          <a:xfrm>
            <a:off x="2000250" y="1499393"/>
            <a:ext cx="4019550" cy="2998712"/>
          </a:xfrm>
          <a:prstGeom prst="rect">
            <a:avLst/>
          </a:prstGeom>
        </p:spPr>
      </p:pic>
      <p:pic>
        <p:nvPicPr>
          <p:cNvPr id="9" name="Picture 8">
            <a:extLst>
              <a:ext uri="{FF2B5EF4-FFF2-40B4-BE49-F238E27FC236}">
                <a16:creationId xmlns:a16="http://schemas.microsoft.com/office/drawing/2014/main" id="{217B314C-64D6-284F-9D51-9E13F48C4626}"/>
              </a:ext>
            </a:extLst>
          </p:cNvPr>
          <p:cNvPicPr>
            <a:picLocks noChangeAspect="1"/>
          </p:cNvPicPr>
          <p:nvPr/>
        </p:nvPicPr>
        <p:blipFill>
          <a:blip r:embed="rId4"/>
          <a:stretch>
            <a:fillRect/>
          </a:stretch>
        </p:blipFill>
        <p:spPr>
          <a:xfrm>
            <a:off x="2000250" y="4685309"/>
            <a:ext cx="2800350" cy="1103167"/>
          </a:xfrm>
          <a:prstGeom prst="rect">
            <a:avLst/>
          </a:prstGeom>
        </p:spPr>
      </p:pic>
      <p:sp>
        <p:nvSpPr>
          <p:cNvPr id="3" name="Date Placeholder 2">
            <a:extLst>
              <a:ext uri="{FF2B5EF4-FFF2-40B4-BE49-F238E27FC236}">
                <a16:creationId xmlns:a16="http://schemas.microsoft.com/office/drawing/2014/main" id="{E9E092FE-A89B-E048-90D6-37D08708C013}"/>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B2D07019-ACD6-F544-9FE1-F0901F96CF6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580392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A600-1A3A-C24B-9D8A-277C2E84CC9A}"/>
              </a:ext>
            </a:extLst>
          </p:cNvPr>
          <p:cNvSpPr>
            <a:spLocks noGrp="1"/>
          </p:cNvSpPr>
          <p:nvPr>
            <p:ph type="title"/>
          </p:nvPr>
        </p:nvSpPr>
        <p:spPr>
          <a:xfrm>
            <a:off x="609600" y="274638"/>
            <a:ext cx="5029200" cy="1143000"/>
          </a:xfrm>
        </p:spPr>
        <p:txBody>
          <a:bodyPr/>
          <a:lstStyle/>
          <a:p>
            <a:r>
              <a:rPr lang="en-US" dirty="0"/>
              <a:t>What is a function?</a:t>
            </a:r>
          </a:p>
        </p:txBody>
      </p:sp>
      <p:sp>
        <p:nvSpPr>
          <p:cNvPr id="3" name="Content Placeholder 2">
            <a:extLst>
              <a:ext uri="{FF2B5EF4-FFF2-40B4-BE49-F238E27FC236}">
                <a16:creationId xmlns:a16="http://schemas.microsoft.com/office/drawing/2014/main" id="{C11DF68F-3A7D-904A-93C0-CC1768B033F3}"/>
              </a:ext>
            </a:extLst>
          </p:cNvPr>
          <p:cNvSpPr>
            <a:spLocks noGrp="1"/>
          </p:cNvSpPr>
          <p:nvPr>
            <p:ph idx="1"/>
          </p:nvPr>
        </p:nvSpPr>
        <p:spPr>
          <a:xfrm>
            <a:off x="762000" y="3810001"/>
            <a:ext cx="10668000" cy="2316163"/>
          </a:xfrm>
        </p:spPr>
        <p:txBody>
          <a:bodyPr>
            <a:noAutofit/>
          </a:bodyPr>
          <a:lstStyle/>
          <a:p>
            <a:r>
              <a:rPr lang="en-US" sz="2600" dirty="0"/>
              <a:t>A </a:t>
            </a:r>
            <a:r>
              <a:rPr lang="en-US" sz="2600" dirty="0">
                <a:solidFill>
                  <a:srgbClr val="00B050"/>
                </a:solidFill>
              </a:rPr>
              <a:t>function</a:t>
            </a:r>
            <a:r>
              <a:rPr lang="en-US" sz="2600" dirty="0"/>
              <a:t> is a named sequence of </a:t>
            </a:r>
            <a:r>
              <a:rPr lang="en-US" sz="2600" dirty="0">
                <a:solidFill>
                  <a:srgbClr val="00B050"/>
                </a:solidFill>
              </a:rPr>
              <a:t>statements</a:t>
            </a:r>
            <a:r>
              <a:rPr lang="en-US" sz="2600" dirty="0"/>
              <a:t> that performs a computation. </a:t>
            </a:r>
          </a:p>
          <a:p>
            <a:r>
              <a:rPr lang="en-US" sz="2600" dirty="0"/>
              <a:t>When we define a function, we write the name and the sequence of statements. </a:t>
            </a:r>
          </a:p>
          <a:p>
            <a:r>
              <a:rPr lang="en-US" sz="2600" dirty="0"/>
              <a:t>To use the function, we </a:t>
            </a:r>
            <a:r>
              <a:rPr lang="en-US" sz="2600" dirty="0">
                <a:solidFill>
                  <a:srgbClr val="00B050"/>
                </a:solidFill>
              </a:rPr>
              <a:t>call</a:t>
            </a:r>
            <a:r>
              <a:rPr lang="en-US" sz="2600" dirty="0"/>
              <a:t> the function by name.</a:t>
            </a:r>
          </a:p>
        </p:txBody>
      </p:sp>
      <p:sp>
        <p:nvSpPr>
          <p:cNvPr id="6" name="Slide Number Placeholder 5">
            <a:extLst>
              <a:ext uri="{FF2B5EF4-FFF2-40B4-BE49-F238E27FC236}">
                <a16:creationId xmlns:a16="http://schemas.microsoft.com/office/drawing/2014/main" id="{D012810E-70A6-2249-8C5E-C8B9C0EF5003}"/>
              </a:ext>
            </a:extLst>
          </p:cNvPr>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7" name="Picture 6">
            <a:extLst>
              <a:ext uri="{FF2B5EF4-FFF2-40B4-BE49-F238E27FC236}">
                <a16:creationId xmlns:a16="http://schemas.microsoft.com/office/drawing/2014/main" id="{599248DC-8373-4F45-B1D3-CCD41DCA5D1F}"/>
              </a:ext>
            </a:extLst>
          </p:cNvPr>
          <p:cNvPicPr>
            <a:picLocks noChangeAspect="1"/>
          </p:cNvPicPr>
          <p:nvPr/>
        </p:nvPicPr>
        <p:blipFill>
          <a:blip r:embed="rId3"/>
          <a:stretch>
            <a:fillRect/>
          </a:stretch>
        </p:blipFill>
        <p:spPr>
          <a:xfrm>
            <a:off x="6524812" y="609600"/>
            <a:ext cx="3381188" cy="3344206"/>
          </a:xfrm>
          <a:prstGeom prst="rect">
            <a:avLst/>
          </a:prstGeom>
        </p:spPr>
      </p:pic>
      <p:sp>
        <p:nvSpPr>
          <p:cNvPr id="4" name="Date Placeholder 3">
            <a:extLst>
              <a:ext uri="{FF2B5EF4-FFF2-40B4-BE49-F238E27FC236}">
                <a16:creationId xmlns:a16="http://schemas.microsoft.com/office/drawing/2014/main" id="{CA5C9543-0140-8E4F-9FC9-C3B2CD7A6440}"/>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80691D83-90C4-4E4C-9FF7-78706AA34507}"/>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2590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540F-AC84-9744-B9BE-B9C397EF6740}"/>
              </a:ext>
            </a:extLst>
          </p:cNvPr>
          <p:cNvSpPr>
            <a:spLocks noGrp="1"/>
          </p:cNvSpPr>
          <p:nvPr>
            <p:ph type="title"/>
          </p:nvPr>
        </p:nvSpPr>
        <p:spPr/>
        <p:txBody>
          <a:bodyPr/>
          <a:lstStyle/>
          <a:p>
            <a:r>
              <a:rPr lang="en-US" dirty="0"/>
              <a:t>Variables scope: local vs global</a:t>
            </a:r>
          </a:p>
        </p:txBody>
      </p:sp>
      <p:pic>
        <p:nvPicPr>
          <p:cNvPr id="7" name="Content Placeholder 6">
            <a:extLst>
              <a:ext uri="{FF2B5EF4-FFF2-40B4-BE49-F238E27FC236}">
                <a16:creationId xmlns:a16="http://schemas.microsoft.com/office/drawing/2014/main" id="{C4A6CEC9-AF08-1647-89EB-DA6CC5E8DC01}"/>
              </a:ext>
            </a:extLst>
          </p:cNvPr>
          <p:cNvPicPr>
            <a:picLocks noGrp="1" noChangeAspect="1"/>
          </p:cNvPicPr>
          <p:nvPr>
            <p:ph idx="1"/>
          </p:nvPr>
        </p:nvPicPr>
        <p:blipFill>
          <a:blip r:embed="rId3"/>
          <a:stretch>
            <a:fillRect/>
          </a:stretch>
        </p:blipFill>
        <p:spPr>
          <a:xfrm>
            <a:off x="1981201" y="1676401"/>
            <a:ext cx="7924800" cy="1366981"/>
          </a:xfrm>
          <a:prstGeom prst="rect">
            <a:avLst/>
          </a:prstGeom>
        </p:spPr>
      </p:pic>
      <p:sp>
        <p:nvSpPr>
          <p:cNvPr id="6" name="Slide Number Placeholder 5">
            <a:extLst>
              <a:ext uri="{FF2B5EF4-FFF2-40B4-BE49-F238E27FC236}">
                <a16:creationId xmlns:a16="http://schemas.microsoft.com/office/drawing/2014/main" id="{72C0D3A5-6EB7-B34F-B9A8-80BB1CDC0E5E}"/>
              </a:ext>
            </a:extLst>
          </p:cNvPr>
          <p:cNvSpPr>
            <a:spLocks noGrp="1"/>
          </p:cNvSpPr>
          <p:nvPr>
            <p:ph type="sldNum" sz="quarter" idx="12"/>
          </p:nvPr>
        </p:nvSpPr>
        <p:spPr/>
        <p:txBody>
          <a:bodyPr/>
          <a:lstStyle/>
          <a:p>
            <a:fld id="{B6F15528-21DE-4FAA-801E-634DDDAF4B2B}" type="slidenum">
              <a:rPr lang="en-US" smtClean="0"/>
              <a:pPr/>
              <a:t>40</a:t>
            </a:fld>
            <a:endParaRPr lang="en-US" dirty="0"/>
          </a:p>
        </p:txBody>
      </p:sp>
      <p:pic>
        <p:nvPicPr>
          <p:cNvPr id="8" name="Picture 7">
            <a:extLst>
              <a:ext uri="{FF2B5EF4-FFF2-40B4-BE49-F238E27FC236}">
                <a16:creationId xmlns:a16="http://schemas.microsoft.com/office/drawing/2014/main" id="{F30C68C4-91CA-3944-9524-F0B96EEA7634}"/>
              </a:ext>
            </a:extLst>
          </p:cNvPr>
          <p:cNvPicPr>
            <a:picLocks noChangeAspect="1"/>
          </p:cNvPicPr>
          <p:nvPr/>
        </p:nvPicPr>
        <p:blipFill>
          <a:blip r:embed="rId4"/>
          <a:stretch>
            <a:fillRect/>
          </a:stretch>
        </p:blipFill>
        <p:spPr>
          <a:xfrm>
            <a:off x="2006600" y="3687973"/>
            <a:ext cx="7924800" cy="1391944"/>
          </a:xfrm>
          <a:prstGeom prst="rect">
            <a:avLst/>
          </a:prstGeom>
        </p:spPr>
      </p:pic>
      <p:sp>
        <p:nvSpPr>
          <p:cNvPr id="3" name="Date Placeholder 2">
            <a:extLst>
              <a:ext uri="{FF2B5EF4-FFF2-40B4-BE49-F238E27FC236}">
                <a16:creationId xmlns:a16="http://schemas.microsoft.com/office/drawing/2014/main" id="{B5F473B3-B787-EF44-B7A6-AE78B5743F0D}"/>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5DD97FD9-B77B-B748-A16E-76FE9450DDE8}"/>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33054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540F-AC84-9744-B9BE-B9C397EF6740}"/>
              </a:ext>
            </a:extLst>
          </p:cNvPr>
          <p:cNvSpPr>
            <a:spLocks noGrp="1"/>
          </p:cNvSpPr>
          <p:nvPr>
            <p:ph type="title"/>
          </p:nvPr>
        </p:nvSpPr>
        <p:spPr/>
        <p:txBody>
          <a:bodyPr>
            <a:normAutofit/>
          </a:bodyPr>
          <a:lstStyle/>
          <a:p>
            <a:r>
              <a:rPr lang="en-US" dirty="0"/>
              <a:t>Functions: local variables vs global variables</a:t>
            </a:r>
          </a:p>
        </p:txBody>
      </p:sp>
      <p:sp>
        <p:nvSpPr>
          <p:cNvPr id="6" name="Slide Number Placeholder 5">
            <a:extLst>
              <a:ext uri="{FF2B5EF4-FFF2-40B4-BE49-F238E27FC236}">
                <a16:creationId xmlns:a16="http://schemas.microsoft.com/office/drawing/2014/main" id="{72C0D3A5-6EB7-B34F-B9A8-80BB1CDC0E5E}"/>
              </a:ext>
            </a:extLst>
          </p:cNvPr>
          <p:cNvSpPr>
            <a:spLocks noGrp="1"/>
          </p:cNvSpPr>
          <p:nvPr>
            <p:ph type="sldNum" sz="quarter" idx="12"/>
          </p:nvPr>
        </p:nvSpPr>
        <p:spPr/>
        <p:txBody>
          <a:bodyPr/>
          <a:lstStyle/>
          <a:p>
            <a:fld id="{B6F15528-21DE-4FAA-801E-634DDDAF4B2B}" type="slidenum">
              <a:rPr lang="en-US" smtClean="0"/>
              <a:pPr/>
              <a:t>41</a:t>
            </a:fld>
            <a:endParaRPr lang="en-US" dirty="0"/>
          </a:p>
        </p:txBody>
      </p:sp>
      <p:pic>
        <p:nvPicPr>
          <p:cNvPr id="8" name="Content Placeholder 7">
            <a:extLst>
              <a:ext uri="{FF2B5EF4-FFF2-40B4-BE49-F238E27FC236}">
                <a16:creationId xmlns:a16="http://schemas.microsoft.com/office/drawing/2014/main" id="{CAAAAF17-7CCF-9F41-9707-FA3A3AD0B917}"/>
              </a:ext>
            </a:extLst>
          </p:cNvPr>
          <p:cNvPicPr>
            <a:picLocks noGrp="1" noChangeAspect="1"/>
          </p:cNvPicPr>
          <p:nvPr>
            <p:ph idx="1"/>
          </p:nvPr>
        </p:nvPicPr>
        <p:blipFill>
          <a:blip r:embed="rId3"/>
          <a:stretch>
            <a:fillRect/>
          </a:stretch>
        </p:blipFill>
        <p:spPr>
          <a:xfrm>
            <a:off x="2133600" y="1518443"/>
            <a:ext cx="4171950" cy="3112407"/>
          </a:xfrm>
          <a:prstGeom prst="rect">
            <a:avLst/>
          </a:prstGeom>
        </p:spPr>
      </p:pic>
      <p:sp>
        <p:nvSpPr>
          <p:cNvPr id="7" name="TextBox 6">
            <a:extLst>
              <a:ext uri="{FF2B5EF4-FFF2-40B4-BE49-F238E27FC236}">
                <a16:creationId xmlns:a16="http://schemas.microsoft.com/office/drawing/2014/main" id="{841015A6-D3F7-B149-B637-34D1BFCE8D8B}"/>
              </a:ext>
            </a:extLst>
          </p:cNvPr>
          <p:cNvSpPr txBox="1"/>
          <p:nvPr/>
        </p:nvSpPr>
        <p:spPr>
          <a:xfrm>
            <a:off x="1981200" y="4791578"/>
            <a:ext cx="8229600" cy="1384995"/>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Helvetica" pitchFamily="2" charset="0"/>
              </a:rPr>
              <a:t>When we define a variable inside a function, it is </a:t>
            </a:r>
            <a:r>
              <a:rPr lang="en-US" sz="2100" dirty="0">
                <a:solidFill>
                  <a:srgbClr val="00B050"/>
                </a:solidFill>
                <a:latin typeface="Helvetica" pitchFamily="2" charset="0"/>
              </a:rPr>
              <a:t>local</a:t>
            </a:r>
            <a:r>
              <a:rPr lang="en-US" sz="2100" dirty="0">
                <a:latin typeface="Helvetica" pitchFamily="2" charset="0"/>
              </a:rPr>
              <a:t> to the function.</a:t>
            </a:r>
          </a:p>
          <a:p>
            <a:pPr marL="342900" indent="-342900">
              <a:buFont typeface="Arial" panose="020B0604020202020204" pitchFamily="34" charset="0"/>
              <a:buChar char="•"/>
            </a:pPr>
            <a:r>
              <a:rPr lang="en-US" sz="2100" dirty="0">
                <a:latin typeface="Helvetica" pitchFamily="2" charset="0"/>
              </a:rPr>
              <a:t>Any changes to this variable has </a:t>
            </a:r>
            <a:r>
              <a:rPr lang="en-US" sz="2100" dirty="0">
                <a:solidFill>
                  <a:schemeClr val="accent6">
                    <a:lumMod val="75000"/>
                  </a:schemeClr>
                </a:solidFill>
                <a:latin typeface="Helvetica" pitchFamily="2" charset="0"/>
              </a:rPr>
              <a:t>no effect </a:t>
            </a:r>
            <a:r>
              <a:rPr lang="en-US" sz="2100" dirty="0">
                <a:latin typeface="Helvetica" pitchFamily="2" charset="0"/>
              </a:rPr>
              <a:t>on similar variables </a:t>
            </a:r>
            <a:r>
              <a:rPr lang="en-US" sz="2100" dirty="0">
                <a:solidFill>
                  <a:schemeClr val="accent6">
                    <a:lumMod val="75000"/>
                  </a:schemeClr>
                </a:solidFill>
                <a:latin typeface="Helvetica" pitchFamily="2" charset="0"/>
              </a:rPr>
              <a:t>outside</a:t>
            </a:r>
            <a:r>
              <a:rPr lang="en-US" sz="2100" dirty="0">
                <a:latin typeface="Helvetica" pitchFamily="2" charset="0"/>
              </a:rPr>
              <a:t> of the functions.</a:t>
            </a:r>
          </a:p>
        </p:txBody>
      </p:sp>
      <p:sp>
        <p:nvSpPr>
          <p:cNvPr id="3" name="Date Placeholder 2">
            <a:extLst>
              <a:ext uri="{FF2B5EF4-FFF2-40B4-BE49-F238E27FC236}">
                <a16:creationId xmlns:a16="http://schemas.microsoft.com/office/drawing/2014/main" id="{6A607895-C91B-1B4B-ACCC-1B04F35059CE}"/>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79F2FCA0-8BD3-AF40-A437-D7D42077EDDC}"/>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990195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52A6-0356-CD4B-9959-257A9AC1E74C}"/>
              </a:ext>
            </a:extLst>
          </p:cNvPr>
          <p:cNvSpPr>
            <a:spLocks noGrp="1"/>
          </p:cNvSpPr>
          <p:nvPr>
            <p:ph type="title"/>
          </p:nvPr>
        </p:nvSpPr>
        <p:spPr/>
        <p:txBody>
          <a:bodyPr>
            <a:normAutofit/>
          </a:bodyPr>
          <a:lstStyle/>
          <a:p>
            <a:r>
              <a:rPr lang="en-US" dirty="0"/>
              <a:t>Functions: local variables vs global variables</a:t>
            </a:r>
          </a:p>
        </p:txBody>
      </p:sp>
      <p:sp>
        <p:nvSpPr>
          <p:cNvPr id="6" name="Slide Number Placeholder 5">
            <a:extLst>
              <a:ext uri="{FF2B5EF4-FFF2-40B4-BE49-F238E27FC236}">
                <a16:creationId xmlns:a16="http://schemas.microsoft.com/office/drawing/2014/main" id="{6931C452-95CC-3142-97A9-6F4F549FC8DD}"/>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8" name="Content Placeholder 7">
            <a:extLst>
              <a:ext uri="{FF2B5EF4-FFF2-40B4-BE49-F238E27FC236}">
                <a16:creationId xmlns:a16="http://schemas.microsoft.com/office/drawing/2014/main" id="{91109B9F-EB3D-4548-AA35-4FFE5EA2CC03}"/>
              </a:ext>
            </a:extLst>
          </p:cNvPr>
          <p:cNvSpPr>
            <a:spLocks noGrp="1"/>
          </p:cNvSpPr>
          <p:nvPr>
            <p:ph idx="1"/>
          </p:nvPr>
        </p:nvSpPr>
        <p:spPr/>
        <p:txBody>
          <a:bodyPr/>
          <a:lstStyle/>
          <a:p>
            <a:pPr marL="342900" indent="-342900">
              <a:spcAft>
                <a:spcPts val="3000"/>
              </a:spcAft>
              <a:buFont typeface="Arial" panose="020B0604020202020204" pitchFamily="34" charset="0"/>
              <a:buChar char="•"/>
            </a:pPr>
            <a:r>
              <a:rPr lang="en-US" dirty="0"/>
              <a:t>A variable that is created inside a function is </a:t>
            </a:r>
            <a:r>
              <a:rPr lang="en-US" dirty="0">
                <a:solidFill>
                  <a:srgbClr val="00B050"/>
                </a:solidFill>
              </a:rPr>
              <a:t>local</a:t>
            </a:r>
            <a:r>
              <a:rPr lang="en-US" dirty="0"/>
              <a:t> if it is not declared as a </a:t>
            </a:r>
            <a:r>
              <a:rPr lang="en-US" dirty="0">
                <a:solidFill>
                  <a:srgbClr val="00B050"/>
                </a:solidFill>
              </a:rPr>
              <a:t>global</a:t>
            </a:r>
            <a:r>
              <a:rPr lang="en-US" dirty="0"/>
              <a:t> variable</a:t>
            </a:r>
          </a:p>
          <a:p>
            <a:pPr marL="342900" indent="-342900">
              <a:spcAft>
                <a:spcPts val="3000"/>
              </a:spcAft>
              <a:buFont typeface="Arial" panose="020B0604020202020204" pitchFamily="34" charset="0"/>
              <a:buChar char="•"/>
            </a:pPr>
            <a:r>
              <a:rPr lang="en-US" dirty="0"/>
              <a:t>To tell the interpreter that we want to use a global variable, we explicitly state it in the function using the </a:t>
            </a:r>
            <a:r>
              <a:rPr lang="en-US" dirty="0">
                <a:solidFill>
                  <a:srgbClr val="00B050"/>
                </a:solidFill>
                <a:latin typeface="Consolas" panose="020B0609020204030204" pitchFamily="49" charset="0"/>
                <a:cs typeface="Consolas" panose="020B0609020204030204" pitchFamily="49" charset="0"/>
              </a:rPr>
              <a:t>global</a:t>
            </a:r>
            <a:r>
              <a:rPr lang="en-US" dirty="0"/>
              <a:t> keyword</a:t>
            </a:r>
          </a:p>
          <a:p>
            <a:pPr marL="342900" indent="-342900">
              <a:spcAft>
                <a:spcPts val="3000"/>
              </a:spcAft>
              <a:buFont typeface="Arial" panose="020B0604020202020204" pitchFamily="34" charset="0"/>
              <a:buChar char="•"/>
            </a:pPr>
            <a:r>
              <a:rPr lang="en-US" dirty="0"/>
              <a:t>A variable cannot be </a:t>
            </a:r>
            <a:r>
              <a:rPr lang="en-US" dirty="0">
                <a:solidFill>
                  <a:schemeClr val="accent6">
                    <a:lumMod val="75000"/>
                  </a:schemeClr>
                </a:solidFill>
              </a:rPr>
              <a:t>local</a:t>
            </a:r>
            <a:r>
              <a:rPr lang="en-US" dirty="0"/>
              <a:t> and </a:t>
            </a:r>
            <a:r>
              <a:rPr lang="en-US" dirty="0">
                <a:solidFill>
                  <a:schemeClr val="accent6">
                    <a:lumMod val="75000"/>
                  </a:schemeClr>
                </a:solidFill>
              </a:rPr>
              <a:t>global</a:t>
            </a:r>
            <a:r>
              <a:rPr lang="en-US" dirty="0"/>
              <a:t> inside a function</a:t>
            </a:r>
          </a:p>
        </p:txBody>
      </p:sp>
      <p:sp>
        <p:nvSpPr>
          <p:cNvPr id="3" name="Date Placeholder 2">
            <a:extLst>
              <a:ext uri="{FF2B5EF4-FFF2-40B4-BE49-F238E27FC236}">
                <a16:creationId xmlns:a16="http://schemas.microsoft.com/office/drawing/2014/main" id="{C1997547-FB25-A649-9571-E8D0DA4CBDD7}"/>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7B9D60BB-BC41-3748-B4AA-67AA966EE796}"/>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53778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540F-AC84-9744-B9BE-B9C397EF6740}"/>
              </a:ext>
            </a:extLst>
          </p:cNvPr>
          <p:cNvSpPr>
            <a:spLocks noGrp="1"/>
          </p:cNvSpPr>
          <p:nvPr>
            <p:ph type="title"/>
          </p:nvPr>
        </p:nvSpPr>
        <p:spPr/>
        <p:txBody>
          <a:bodyPr/>
          <a:lstStyle/>
          <a:p>
            <a:r>
              <a:rPr lang="en-US" dirty="0"/>
              <a:t>Example</a:t>
            </a:r>
          </a:p>
        </p:txBody>
      </p:sp>
      <p:sp>
        <p:nvSpPr>
          <p:cNvPr id="6" name="Slide Number Placeholder 5">
            <a:extLst>
              <a:ext uri="{FF2B5EF4-FFF2-40B4-BE49-F238E27FC236}">
                <a16:creationId xmlns:a16="http://schemas.microsoft.com/office/drawing/2014/main" id="{72C0D3A5-6EB7-B34F-B9A8-80BB1CDC0E5E}"/>
              </a:ext>
            </a:extLst>
          </p:cNvPr>
          <p:cNvSpPr>
            <a:spLocks noGrp="1"/>
          </p:cNvSpPr>
          <p:nvPr>
            <p:ph type="sldNum" sz="quarter" idx="12"/>
          </p:nvPr>
        </p:nvSpPr>
        <p:spPr/>
        <p:txBody>
          <a:bodyPr/>
          <a:lstStyle/>
          <a:p>
            <a:fld id="{B6F15528-21DE-4FAA-801E-634DDDAF4B2B}" type="slidenum">
              <a:rPr lang="en-US" smtClean="0"/>
              <a:pPr/>
              <a:t>43</a:t>
            </a:fld>
            <a:endParaRPr lang="en-US" dirty="0"/>
          </a:p>
        </p:txBody>
      </p:sp>
      <p:pic>
        <p:nvPicPr>
          <p:cNvPr id="10" name="Content Placeholder 9">
            <a:extLst>
              <a:ext uri="{FF2B5EF4-FFF2-40B4-BE49-F238E27FC236}">
                <a16:creationId xmlns:a16="http://schemas.microsoft.com/office/drawing/2014/main" id="{B911C0AF-67CD-BA4A-929D-036E2EC6CEB7}"/>
              </a:ext>
            </a:extLst>
          </p:cNvPr>
          <p:cNvPicPr>
            <a:picLocks noGrp="1" noChangeAspect="1"/>
          </p:cNvPicPr>
          <p:nvPr>
            <p:ph idx="1"/>
          </p:nvPr>
        </p:nvPicPr>
        <p:blipFill>
          <a:blip r:embed="rId3"/>
          <a:stretch>
            <a:fillRect/>
          </a:stretch>
        </p:blipFill>
        <p:spPr>
          <a:xfrm>
            <a:off x="1981200" y="1417639"/>
            <a:ext cx="3276600" cy="3096567"/>
          </a:xfrm>
          <a:prstGeom prst="rect">
            <a:avLst/>
          </a:prstGeom>
        </p:spPr>
      </p:pic>
      <p:sp>
        <p:nvSpPr>
          <p:cNvPr id="12" name="TextBox 11">
            <a:extLst>
              <a:ext uri="{FF2B5EF4-FFF2-40B4-BE49-F238E27FC236}">
                <a16:creationId xmlns:a16="http://schemas.microsoft.com/office/drawing/2014/main" id="{D9002175-3E19-F042-A244-FBA7B20389BD}"/>
              </a:ext>
            </a:extLst>
          </p:cNvPr>
          <p:cNvSpPr txBox="1"/>
          <p:nvPr/>
        </p:nvSpPr>
        <p:spPr>
          <a:xfrm>
            <a:off x="1891444" y="4869359"/>
            <a:ext cx="8229600" cy="846386"/>
          </a:xfrm>
          <a:prstGeom prst="rect">
            <a:avLst/>
          </a:prstGeom>
          <a:noFill/>
        </p:spPr>
        <p:txBody>
          <a:bodyPr wrap="square" rtlCol="0">
            <a:spAutoFit/>
          </a:bodyPr>
          <a:lstStyle/>
          <a:p>
            <a:pPr>
              <a:spcAft>
                <a:spcPts val="600"/>
              </a:spcAft>
            </a:pPr>
            <a:r>
              <a:rPr lang="en-US" sz="2200" dirty="0">
                <a:solidFill>
                  <a:schemeClr val="accent6">
                    <a:lumMod val="75000"/>
                  </a:schemeClr>
                </a:solidFill>
                <a:latin typeface="Helvetica" pitchFamily="2" charset="0"/>
              </a:rPr>
              <a:t>This program contains an error. </a:t>
            </a:r>
          </a:p>
          <a:p>
            <a:pPr>
              <a:spcAft>
                <a:spcPts val="1200"/>
              </a:spcAft>
            </a:pPr>
            <a:r>
              <a:rPr lang="en-US" sz="2200" dirty="0">
                <a:latin typeface="Helvetica" pitchFamily="2" charset="0"/>
              </a:rPr>
              <a:t>Find it and explain why it is an error.</a:t>
            </a:r>
          </a:p>
        </p:txBody>
      </p:sp>
      <p:sp>
        <p:nvSpPr>
          <p:cNvPr id="3" name="Date Placeholder 2">
            <a:extLst>
              <a:ext uri="{FF2B5EF4-FFF2-40B4-BE49-F238E27FC236}">
                <a16:creationId xmlns:a16="http://schemas.microsoft.com/office/drawing/2014/main" id="{77E95CAF-7E65-2245-B952-90701A0B2CF0}"/>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48A1B90A-4184-8244-A3D5-C7831C7D4856}"/>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178188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540F-AC84-9744-B9BE-B9C397EF6740}"/>
              </a:ext>
            </a:extLst>
          </p:cNvPr>
          <p:cNvSpPr>
            <a:spLocks noGrp="1"/>
          </p:cNvSpPr>
          <p:nvPr>
            <p:ph type="title"/>
          </p:nvPr>
        </p:nvSpPr>
        <p:spPr/>
        <p:txBody>
          <a:bodyPr/>
          <a:lstStyle/>
          <a:p>
            <a:r>
              <a:rPr lang="en-US" dirty="0"/>
              <a:t>Example</a:t>
            </a:r>
          </a:p>
        </p:txBody>
      </p:sp>
      <p:sp>
        <p:nvSpPr>
          <p:cNvPr id="6" name="Slide Number Placeholder 5">
            <a:extLst>
              <a:ext uri="{FF2B5EF4-FFF2-40B4-BE49-F238E27FC236}">
                <a16:creationId xmlns:a16="http://schemas.microsoft.com/office/drawing/2014/main" id="{72C0D3A5-6EB7-B34F-B9A8-80BB1CDC0E5E}"/>
              </a:ext>
            </a:extLst>
          </p:cNvPr>
          <p:cNvSpPr>
            <a:spLocks noGrp="1"/>
          </p:cNvSpPr>
          <p:nvPr>
            <p:ph type="sldNum" sz="quarter" idx="12"/>
          </p:nvPr>
        </p:nvSpPr>
        <p:spPr/>
        <p:txBody>
          <a:bodyPr/>
          <a:lstStyle/>
          <a:p>
            <a:fld id="{B6F15528-21DE-4FAA-801E-634DDDAF4B2B}" type="slidenum">
              <a:rPr lang="en-US" smtClean="0"/>
              <a:pPr/>
              <a:t>44</a:t>
            </a:fld>
            <a:endParaRPr lang="en-US" dirty="0"/>
          </a:p>
        </p:txBody>
      </p:sp>
      <p:sp>
        <p:nvSpPr>
          <p:cNvPr id="12" name="TextBox 11">
            <a:extLst>
              <a:ext uri="{FF2B5EF4-FFF2-40B4-BE49-F238E27FC236}">
                <a16:creationId xmlns:a16="http://schemas.microsoft.com/office/drawing/2014/main" id="{D9002175-3E19-F042-A244-FBA7B20389BD}"/>
              </a:ext>
            </a:extLst>
          </p:cNvPr>
          <p:cNvSpPr txBox="1"/>
          <p:nvPr/>
        </p:nvSpPr>
        <p:spPr>
          <a:xfrm>
            <a:off x="6248400" y="4869360"/>
            <a:ext cx="4128356" cy="769441"/>
          </a:xfrm>
          <a:prstGeom prst="rect">
            <a:avLst/>
          </a:prstGeom>
          <a:noFill/>
        </p:spPr>
        <p:txBody>
          <a:bodyPr wrap="square" rtlCol="0">
            <a:spAutoFit/>
          </a:bodyPr>
          <a:lstStyle/>
          <a:p>
            <a:r>
              <a:rPr lang="en-US" sz="2200" dirty="0">
                <a:solidFill>
                  <a:srgbClr val="00B050"/>
                </a:solidFill>
                <a:latin typeface="Helvetica" pitchFamily="2" charset="0"/>
              </a:rPr>
              <a:t>To use the variable v in f2, declare </a:t>
            </a:r>
            <a:r>
              <a:rPr lang="en-US" sz="2200" dirty="0">
                <a:solidFill>
                  <a:srgbClr val="00B050"/>
                </a:solidFill>
                <a:latin typeface="Helvetica" pitchFamily="2" charset="0"/>
                <a:cs typeface="Consolas" panose="020B0609020204030204" pitchFamily="49" charset="0"/>
              </a:rPr>
              <a:t>v</a:t>
            </a:r>
            <a:r>
              <a:rPr lang="en-US" sz="2200" dirty="0">
                <a:solidFill>
                  <a:srgbClr val="00B050"/>
                </a:solidFill>
                <a:latin typeface="Helvetica" pitchFamily="2" charset="0"/>
              </a:rPr>
              <a:t> as global</a:t>
            </a:r>
          </a:p>
        </p:txBody>
      </p:sp>
      <p:pic>
        <p:nvPicPr>
          <p:cNvPr id="8" name="Picture 7">
            <a:extLst>
              <a:ext uri="{FF2B5EF4-FFF2-40B4-BE49-F238E27FC236}">
                <a16:creationId xmlns:a16="http://schemas.microsoft.com/office/drawing/2014/main" id="{0512BB0E-7C84-614A-BC0C-C38773BFE4E6}"/>
              </a:ext>
            </a:extLst>
          </p:cNvPr>
          <p:cNvPicPr>
            <a:picLocks noChangeAspect="1"/>
          </p:cNvPicPr>
          <p:nvPr/>
        </p:nvPicPr>
        <p:blipFill>
          <a:blip r:embed="rId3"/>
          <a:stretch>
            <a:fillRect/>
          </a:stretch>
        </p:blipFill>
        <p:spPr>
          <a:xfrm>
            <a:off x="2024792" y="1417637"/>
            <a:ext cx="3309208" cy="3383572"/>
          </a:xfrm>
          <a:prstGeom prst="rect">
            <a:avLst/>
          </a:prstGeom>
        </p:spPr>
      </p:pic>
      <p:pic>
        <p:nvPicPr>
          <p:cNvPr id="9" name="Picture 8">
            <a:extLst>
              <a:ext uri="{FF2B5EF4-FFF2-40B4-BE49-F238E27FC236}">
                <a16:creationId xmlns:a16="http://schemas.microsoft.com/office/drawing/2014/main" id="{BC0D02BF-D3FA-6B45-8405-6A68847DD71B}"/>
              </a:ext>
            </a:extLst>
          </p:cNvPr>
          <p:cNvPicPr>
            <a:picLocks noChangeAspect="1"/>
          </p:cNvPicPr>
          <p:nvPr/>
        </p:nvPicPr>
        <p:blipFill>
          <a:blip r:embed="rId4"/>
          <a:stretch>
            <a:fillRect/>
          </a:stretch>
        </p:blipFill>
        <p:spPr>
          <a:xfrm>
            <a:off x="2024792" y="4977598"/>
            <a:ext cx="3564331" cy="1042202"/>
          </a:xfrm>
          <a:prstGeom prst="rect">
            <a:avLst/>
          </a:prstGeom>
        </p:spPr>
      </p:pic>
      <p:sp>
        <p:nvSpPr>
          <p:cNvPr id="3" name="Date Placeholder 2">
            <a:extLst>
              <a:ext uri="{FF2B5EF4-FFF2-40B4-BE49-F238E27FC236}">
                <a16:creationId xmlns:a16="http://schemas.microsoft.com/office/drawing/2014/main" id="{464A7FD3-393F-A642-9754-142F12A4BCB6}"/>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D48D19F3-D3B3-104A-BAB2-8C34FA9ABF9F}"/>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36791014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F709-2798-C240-806D-9DCB7047660A}"/>
              </a:ext>
            </a:extLst>
          </p:cNvPr>
          <p:cNvSpPr>
            <a:spLocks noGrp="1"/>
          </p:cNvSpPr>
          <p:nvPr>
            <p:ph type="title"/>
          </p:nvPr>
        </p:nvSpPr>
        <p:spPr/>
        <p:txBody>
          <a:bodyPr>
            <a:normAutofit/>
          </a:bodyPr>
          <a:lstStyle/>
          <a:p>
            <a:r>
              <a:rPr lang="en-US" dirty="0"/>
              <a:t>Functions: local variables vs global variables</a:t>
            </a:r>
          </a:p>
        </p:txBody>
      </p:sp>
      <p:pic>
        <p:nvPicPr>
          <p:cNvPr id="7" name="Content Placeholder 6">
            <a:extLst>
              <a:ext uri="{FF2B5EF4-FFF2-40B4-BE49-F238E27FC236}">
                <a16:creationId xmlns:a16="http://schemas.microsoft.com/office/drawing/2014/main" id="{168BF4E8-1754-7741-9D02-2D7E02886F5D}"/>
              </a:ext>
            </a:extLst>
          </p:cNvPr>
          <p:cNvPicPr>
            <a:picLocks noGrp="1" noChangeAspect="1"/>
          </p:cNvPicPr>
          <p:nvPr>
            <p:ph idx="1"/>
          </p:nvPr>
        </p:nvPicPr>
        <p:blipFill>
          <a:blip r:embed="rId3"/>
          <a:stretch>
            <a:fillRect/>
          </a:stretch>
        </p:blipFill>
        <p:spPr>
          <a:xfrm>
            <a:off x="1981200" y="1752600"/>
            <a:ext cx="3505200" cy="3294888"/>
          </a:xfrm>
          <a:prstGeom prst="rect">
            <a:avLst/>
          </a:prstGeom>
        </p:spPr>
      </p:pic>
      <p:sp>
        <p:nvSpPr>
          <p:cNvPr id="6" name="Slide Number Placeholder 5">
            <a:extLst>
              <a:ext uri="{FF2B5EF4-FFF2-40B4-BE49-F238E27FC236}">
                <a16:creationId xmlns:a16="http://schemas.microsoft.com/office/drawing/2014/main" id="{BE33B3B9-6021-BB44-831E-AEE5BD0071A3}"/>
              </a:ext>
            </a:extLst>
          </p:cNvPr>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8" name="Picture 7">
            <a:extLst>
              <a:ext uri="{FF2B5EF4-FFF2-40B4-BE49-F238E27FC236}">
                <a16:creationId xmlns:a16="http://schemas.microsoft.com/office/drawing/2014/main" id="{7CE0CF3B-29F1-DE4F-A7AB-B0C955129EB1}"/>
              </a:ext>
            </a:extLst>
          </p:cNvPr>
          <p:cNvPicPr>
            <a:picLocks noChangeAspect="1"/>
          </p:cNvPicPr>
          <p:nvPr/>
        </p:nvPicPr>
        <p:blipFill>
          <a:blip r:embed="rId4"/>
          <a:stretch>
            <a:fillRect/>
          </a:stretch>
        </p:blipFill>
        <p:spPr>
          <a:xfrm>
            <a:off x="1981200" y="5333619"/>
            <a:ext cx="3542282" cy="838581"/>
          </a:xfrm>
          <a:prstGeom prst="rect">
            <a:avLst/>
          </a:prstGeom>
        </p:spPr>
      </p:pic>
      <p:sp>
        <p:nvSpPr>
          <p:cNvPr id="3" name="Date Placeholder 2">
            <a:extLst>
              <a:ext uri="{FF2B5EF4-FFF2-40B4-BE49-F238E27FC236}">
                <a16:creationId xmlns:a16="http://schemas.microsoft.com/office/drawing/2014/main" id="{BFFE7D9A-C673-F345-9BED-7EF789C75923}"/>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40DC76D8-D32C-964D-BB47-4925D5D1F38D}"/>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1121419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5C17-C348-E443-B229-747D19FA2853}"/>
              </a:ext>
            </a:extLst>
          </p:cNvPr>
          <p:cNvSpPr>
            <a:spLocks noGrp="1"/>
          </p:cNvSpPr>
          <p:nvPr>
            <p:ph type="title"/>
          </p:nvPr>
        </p:nvSpPr>
        <p:spPr/>
        <p:txBody>
          <a:bodyPr/>
          <a:lstStyle/>
          <a:p>
            <a:r>
              <a:rPr lang="en-US" dirty="0"/>
              <a:t>Functions: global variables</a:t>
            </a:r>
          </a:p>
        </p:txBody>
      </p:sp>
      <p:sp>
        <p:nvSpPr>
          <p:cNvPr id="6" name="Slide Number Placeholder 5">
            <a:extLst>
              <a:ext uri="{FF2B5EF4-FFF2-40B4-BE49-F238E27FC236}">
                <a16:creationId xmlns:a16="http://schemas.microsoft.com/office/drawing/2014/main" id="{854BE124-2381-A043-83B1-1629ED4596B1}"/>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Content Placeholder 7">
            <a:extLst>
              <a:ext uri="{FF2B5EF4-FFF2-40B4-BE49-F238E27FC236}">
                <a16:creationId xmlns:a16="http://schemas.microsoft.com/office/drawing/2014/main" id="{AF4EE6F7-593D-EF48-82ED-FA1810FC61DC}"/>
              </a:ext>
            </a:extLst>
          </p:cNvPr>
          <p:cNvSpPr>
            <a:spLocks noGrp="1"/>
          </p:cNvSpPr>
          <p:nvPr>
            <p:ph idx="1"/>
          </p:nvPr>
        </p:nvSpPr>
        <p:spPr>
          <a:xfrm>
            <a:off x="7239000" y="1600201"/>
            <a:ext cx="2971800" cy="4525963"/>
          </a:xfrm>
        </p:spPr>
        <p:txBody>
          <a:bodyPr/>
          <a:lstStyle/>
          <a:p>
            <a:r>
              <a:rPr lang="en-US" dirty="0"/>
              <a:t>A function can modify a global Variable.</a:t>
            </a:r>
          </a:p>
          <a:p>
            <a:endParaRPr lang="en-US" dirty="0"/>
          </a:p>
        </p:txBody>
      </p:sp>
      <p:pic>
        <p:nvPicPr>
          <p:cNvPr id="9" name="Picture 8">
            <a:extLst>
              <a:ext uri="{FF2B5EF4-FFF2-40B4-BE49-F238E27FC236}">
                <a16:creationId xmlns:a16="http://schemas.microsoft.com/office/drawing/2014/main" id="{DD63DC4F-8823-874A-B5E6-FF8E9FD5E01E}"/>
              </a:ext>
            </a:extLst>
          </p:cNvPr>
          <p:cNvPicPr>
            <a:picLocks noChangeAspect="1"/>
          </p:cNvPicPr>
          <p:nvPr/>
        </p:nvPicPr>
        <p:blipFill>
          <a:blip r:embed="rId3"/>
          <a:stretch>
            <a:fillRect/>
          </a:stretch>
        </p:blipFill>
        <p:spPr>
          <a:xfrm>
            <a:off x="2038350" y="1638300"/>
            <a:ext cx="5200650" cy="4420553"/>
          </a:xfrm>
          <a:prstGeom prst="rect">
            <a:avLst/>
          </a:prstGeom>
        </p:spPr>
      </p:pic>
      <p:sp>
        <p:nvSpPr>
          <p:cNvPr id="3" name="Date Placeholder 2">
            <a:extLst>
              <a:ext uri="{FF2B5EF4-FFF2-40B4-BE49-F238E27FC236}">
                <a16:creationId xmlns:a16="http://schemas.microsoft.com/office/drawing/2014/main" id="{55E2739B-13C7-084A-974B-FE4F784A1D25}"/>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50CCAD1B-F812-0C4C-87AD-5375BCFD86F6}"/>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1127412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5C17-C348-E443-B229-747D19FA2853}"/>
              </a:ext>
            </a:extLst>
          </p:cNvPr>
          <p:cNvSpPr>
            <a:spLocks noGrp="1"/>
          </p:cNvSpPr>
          <p:nvPr>
            <p:ph type="title"/>
          </p:nvPr>
        </p:nvSpPr>
        <p:spPr/>
        <p:txBody>
          <a:bodyPr/>
          <a:lstStyle/>
          <a:p>
            <a:r>
              <a:rPr lang="en-US" dirty="0"/>
              <a:t>Functions: global variables</a:t>
            </a:r>
          </a:p>
        </p:txBody>
      </p:sp>
      <p:sp>
        <p:nvSpPr>
          <p:cNvPr id="3" name="Content Placeholder 2">
            <a:extLst>
              <a:ext uri="{FF2B5EF4-FFF2-40B4-BE49-F238E27FC236}">
                <a16:creationId xmlns:a16="http://schemas.microsoft.com/office/drawing/2014/main" id="{B5C7DC6E-DF42-1F46-AB32-A9216C1CE046}"/>
              </a:ext>
            </a:extLst>
          </p:cNvPr>
          <p:cNvSpPr>
            <a:spLocks noGrp="1"/>
          </p:cNvSpPr>
          <p:nvPr>
            <p:ph idx="1"/>
          </p:nvPr>
        </p:nvSpPr>
        <p:spPr/>
        <p:txBody>
          <a:bodyPr>
            <a:normAutofit/>
          </a:bodyPr>
          <a:lstStyle/>
          <a:p>
            <a:pPr marL="241300" indent="-228600">
              <a:spcAft>
                <a:spcPts val="2400"/>
              </a:spcAft>
              <a:buFont typeface="Arial" panose="020B0604020202020204" pitchFamily="34" charset="0"/>
              <a:buChar char="•"/>
            </a:pPr>
            <a:r>
              <a:rPr lang="en-US" dirty="0"/>
              <a:t>Use global variables with </a:t>
            </a:r>
            <a:r>
              <a:rPr lang="en-US" dirty="0">
                <a:solidFill>
                  <a:schemeClr val="accent6">
                    <a:lumMod val="75000"/>
                  </a:schemeClr>
                </a:solidFill>
              </a:rPr>
              <a:t>caution.</a:t>
            </a:r>
            <a:endParaRPr lang="en-US" dirty="0"/>
          </a:p>
          <a:p>
            <a:pPr marL="241300" indent="-228600">
              <a:spcAft>
                <a:spcPts val="2400"/>
              </a:spcAft>
              <a:buFont typeface="Arial" panose="020B0604020202020204" pitchFamily="34" charset="0"/>
              <a:buChar char="•"/>
            </a:pPr>
            <a:r>
              <a:rPr lang="en-US" dirty="0"/>
              <a:t>It is tempting to use lots of global variables because they are easy to work with - especially when many functions are involved.</a:t>
            </a:r>
          </a:p>
          <a:p>
            <a:pPr marL="241300" indent="-228600">
              <a:spcAft>
                <a:spcPts val="2400"/>
              </a:spcAft>
              <a:buFont typeface="Arial" panose="020B0604020202020204" pitchFamily="34" charset="0"/>
              <a:buChar char="•"/>
            </a:pPr>
            <a:r>
              <a:rPr lang="en-US" dirty="0"/>
              <a:t>Because </a:t>
            </a:r>
            <a:r>
              <a:rPr lang="en-US" dirty="0">
                <a:solidFill>
                  <a:srgbClr val="00B050"/>
                </a:solidFill>
              </a:rPr>
              <a:t>every function </a:t>
            </a:r>
            <a:r>
              <a:rPr lang="en-US" dirty="0"/>
              <a:t>has access to global variables, it can be hard to find which functions read and write these variables.</a:t>
            </a:r>
          </a:p>
          <a:p>
            <a:pPr marL="241300" indent="-228600">
              <a:buFont typeface="Arial" panose="020B0604020202020204" pitchFamily="34" charset="0"/>
              <a:buChar char="•"/>
            </a:pPr>
            <a:r>
              <a:rPr lang="en-US" dirty="0"/>
              <a:t>To understand how the program works, we have to check </a:t>
            </a:r>
            <a:r>
              <a:rPr lang="en-US" dirty="0">
                <a:solidFill>
                  <a:srgbClr val="00B050"/>
                </a:solidFill>
              </a:rPr>
              <a:t>every function </a:t>
            </a:r>
            <a:r>
              <a:rPr lang="en-US" dirty="0"/>
              <a:t>that modifies the global state.</a:t>
            </a:r>
          </a:p>
          <a:p>
            <a:pPr marL="241300" indent="-228600">
              <a:buFont typeface="Arial" panose="020B0604020202020204" pitchFamily="34" charset="0"/>
              <a:buChar char="•"/>
            </a:pPr>
            <a:r>
              <a:rPr lang="en-US" dirty="0"/>
              <a:t>Use </a:t>
            </a:r>
            <a:r>
              <a:rPr lang="en-US" dirty="0">
                <a:solidFill>
                  <a:srgbClr val="00B050"/>
                </a:solidFill>
              </a:rPr>
              <a:t>local variables</a:t>
            </a:r>
            <a:r>
              <a:rPr lang="en-US" dirty="0"/>
              <a:t> because other functions cannot affect them directly.</a:t>
            </a:r>
          </a:p>
        </p:txBody>
      </p:sp>
      <p:sp>
        <p:nvSpPr>
          <p:cNvPr id="6" name="Slide Number Placeholder 5">
            <a:extLst>
              <a:ext uri="{FF2B5EF4-FFF2-40B4-BE49-F238E27FC236}">
                <a16:creationId xmlns:a16="http://schemas.microsoft.com/office/drawing/2014/main" id="{854BE124-2381-A043-83B1-1629ED4596B1}"/>
              </a:ext>
            </a:extLst>
          </p:cNvPr>
          <p:cNvSpPr>
            <a:spLocks noGrp="1"/>
          </p:cNvSpPr>
          <p:nvPr>
            <p:ph type="sldNum" sz="quarter" idx="12"/>
          </p:nvPr>
        </p:nvSpPr>
        <p:spPr/>
        <p:txBody>
          <a:bodyPr/>
          <a:lstStyle/>
          <a:p>
            <a:fld id="{B6F15528-21DE-4FAA-801E-634DDDAF4B2B}" type="slidenum">
              <a:rPr lang="en-US" smtClean="0"/>
              <a:pPr/>
              <a:t>47</a:t>
            </a:fld>
            <a:endParaRPr lang="en-US" dirty="0"/>
          </a:p>
        </p:txBody>
      </p:sp>
      <p:sp>
        <p:nvSpPr>
          <p:cNvPr id="4" name="Date Placeholder 3">
            <a:extLst>
              <a:ext uri="{FF2B5EF4-FFF2-40B4-BE49-F238E27FC236}">
                <a16:creationId xmlns:a16="http://schemas.microsoft.com/office/drawing/2014/main" id="{CFBE27E3-49C8-7E42-8AB7-9995F6E88184}"/>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799440C0-DF0F-4242-8A7A-8FB3530B8C01}"/>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4151797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68362"/>
          </a:xfrm>
        </p:spPr>
        <p:txBody>
          <a:bodyPr/>
          <a:lstStyle/>
          <a:p>
            <a:r>
              <a:rPr lang="en-US" dirty="0" smtClean="0"/>
              <a:t>Another way of formatted print()</a:t>
            </a:r>
            <a:endParaRPr lang="en-US" dirty="0"/>
          </a:p>
        </p:txBody>
      </p:sp>
      <p:pic>
        <p:nvPicPr>
          <p:cNvPr id="8" name="Content Placeholder 7"/>
          <p:cNvPicPr>
            <a:picLocks noGrp="1" noChangeAspect="1"/>
          </p:cNvPicPr>
          <p:nvPr>
            <p:ph idx="1"/>
          </p:nvPr>
        </p:nvPicPr>
        <p:blipFill>
          <a:blip r:embed="rId2"/>
          <a:stretch>
            <a:fillRect/>
          </a:stretch>
        </p:blipFill>
        <p:spPr>
          <a:xfrm>
            <a:off x="160094" y="1307056"/>
            <a:ext cx="6349495" cy="3048000"/>
          </a:xfrm>
          <a:prstGeom prst="rect">
            <a:avLst/>
          </a:prstGeom>
        </p:spPr>
      </p:pic>
      <p:sp>
        <p:nvSpPr>
          <p:cNvPr id="4" name="Date Placeholder 3"/>
          <p:cNvSpPr>
            <a:spLocks noGrp="1"/>
          </p:cNvSpPr>
          <p:nvPr>
            <p:ph type="dt" sz="half" idx="10"/>
          </p:nvPr>
        </p:nvSpPr>
        <p:spPr/>
        <p:txBody>
          <a:bodyPr/>
          <a:lstStyle/>
          <a:p>
            <a:r>
              <a:rPr lang="en-US" dirty="0" smtClean="0"/>
              <a:t>McGuire</a:t>
            </a:r>
            <a:endParaRPr lang="en-US" dirty="0"/>
          </a:p>
        </p:txBody>
      </p:sp>
      <p:sp>
        <p:nvSpPr>
          <p:cNvPr id="5" name="Footer Placeholder 4"/>
          <p:cNvSpPr>
            <a:spLocks noGrp="1"/>
          </p:cNvSpPr>
          <p:nvPr>
            <p:ph type="ftr" sz="quarter" idx="11"/>
          </p:nvPr>
        </p:nvSpPr>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pic>
        <p:nvPicPr>
          <p:cNvPr id="11" name="Picture 10"/>
          <p:cNvPicPr>
            <a:picLocks noChangeAspect="1"/>
          </p:cNvPicPr>
          <p:nvPr/>
        </p:nvPicPr>
        <p:blipFill>
          <a:blip r:embed="rId3"/>
          <a:stretch>
            <a:fillRect/>
          </a:stretch>
        </p:blipFill>
        <p:spPr>
          <a:xfrm>
            <a:off x="685800" y="4403029"/>
            <a:ext cx="5257800" cy="1857375"/>
          </a:xfrm>
          <a:prstGeom prst="rect">
            <a:avLst/>
          </a:prstGeom>
        </p:spPr>
      </p:pic>
      <p:sp>
        <p:nvSpPr>
          <p:cNvPr id="13" name="TextBox 12"/>
          <p:cNvSpPr txBox="1"/>
          <p:nvPr/>
        </p:nvSpPr>
        <p:spPr>
          <a:xfrm>
            <a:off x="6705600" y="1447800"/>
            <a:ext cx="5257800" cy="4678204"/>
          </a:xfrm>
          <a:prstGeom prst="rect">
            <a:avLst/>
          </a:prstGeom>
          <a:noFill/>
        </p:spPr>
        <p:txBody>
          <a:bodyPr wrap="square" rtlCol="0">
            <a:spAutoFit/>
          </a:bodyPr>
          <a:lstStyle/>
          <a:p>
            <a:r>
              <a:rPr lang="en-US" dirty="0"/>
              <a:t>Formatting output using String modulo operator(%) :</a:t>
            </a:r>
            <a:r>
              <a:rPr lang="en-US" sz="2000" dirty="0"/>
              <a:t> </a:t>
            </a:r>
            <a:endParaRPr lang="en-US" sz="2000" dirty="0" smtClean="0"/>
          </a:p>
          <a:p>
            <a:pPr marL="285750" indent="-285750">
              <a:buFont typeface="Arial" panose="020B0604020202020204" pitchFamily="34" charset="0"/>
              <a:buChar char="•"/>
            </a:pPr>
            <a:r>
              <a:rPr lang="en-US" sz="2000" dirty="0" smtClean="0"/>
              <a:t>The </a:t>
            </a:r>
            <a:r>
              <a:rPr lang="en-US" sz="2000" dirty="0"/>
              <a:t>% operator can also be used for string formatting. </a:t>
            </a:r>
            <a:endParaRPr lang="en-US" sz="2000" dirty="0"/>
          </a:p>
          <a:p>
            <a:pPr marL="285750" indent="-285750">
              <a:buFont typeface="Arial" panose="020B0604020202020204" pitchFamily="34" charset="0"/>
              <a:buChar char="•"/>
            </a:pPr>
            <a:r>
              <a:rPr lang="en-US" sz="2000" dirty="0" smtClean="0"/>
              <a:t>The </a:t>
            </a:r>
            <a:r>
              <a:rPr lang="en-US" sz="2000" dirty="0"/>
              <a:t>first placeholder “%2d” is used for the first component of </a:t>
            </a:r>
            <a:r>
              <a:rPr lang="en-US" sz="2000" dirty="0" smtClean="0"/>
              <a:t>the </a:t>
            </a:r>
            <a:r>
              <a:rPr lang="en-US" sz="2000" dirty="0"/>
              <a:t>tuple, i.e. the integer 1. The number will be printed with 2 </a:t>
            </a:r>
            <a:r>
              <a:rPr lang="en-US" sz="2000" dirty="0" smtClean="0"/>
              <a:t>characters, so the </a:t>
            </a:r>
            <a:r>
              <a:rPr lang="en-US" sz="2000" dirty="0"/>
              <a:t>output is padded with 1 leading </a:t>
            </a:r>
            <a:r>
              <a:rPr lang="en-US" sz="2000" dirty="0" smtClean="0"/>
              <a:t>blank.</a:t>
            </a:r>
            <a:endParaRPr lang="en-US" sz="2000" dirty="0"/>
          </a:p>
          <a:p>
            <a:pPr marL="285750" indent="-285750">
              <a:buFont typeface="Arial" panose="020B0604020202020204" pitchFamily="34" charset="0"/>
              <a:buChar char="•"/>
            </a:pPr>
            <a:r>
              <a:rPr lang="en-US" sz="2000" dirty="0" smtClean="0"/>
              <a:t>The </a:t>
            </a:r>
            <a:r>
              <a:rPr lang="en-US" sz="2000" dirty="0"/>
              <a:t>second one “%5.2f” is a format description for a float number. </a:t>
            </a:r>
            <a:r>
              <a:rPr lang="en-US" sz="2000" dirty="0" smtClean="0"/>
              <a:t>The </a:t>
            </a:r>
            <a:r>
              <a:rPr lang="en-US" sz="2000" dirty="0"/>
              <a:t>% </a:t>
            </a:r>
            <a:r>
              <a:rPr lang="en-US" sz="2000" dirty="0" smtClean="0"/>
              <a:t>character </a:t>
            </a:r>
            <a:r>
              <a:rPr lang="en-US" sz="2000" dirty="0"/>
              <a:t>is followed by the total number of </a:t>
            </a:r>
            <a:r>
              <a:rPr lang="en-US" sz="2000" dirty="0" smtClean="0"/>
              <a:t>characters </a:t>
            </a:r>
            <a:r>
              <a:rPr lang="en-US" sz="2000" dirty="0"/>
              <a:t>the string should </a:t>
            </a:r>
            <a:r>
              <a:rPr lang="en-US" sz="2000" dirty="0" smtClean="0"/>
              <a:t>contain, including </a:t>
            </a:r>
            <a:r>
              <a:rPr lang="en-US" sz="2000" dirty="0"/>
              <a:t>the decimal point and all the </a:t>
            </a:r>
            <a:r>
              <a:rPr lang="en-US" sz="2000" dirty="0" smtClean="0"/>
              <a:t>digits </a:t>
            </a:r>
            <a:r>
              <a:rPr lang="en-US" sz="2000" dirty="0"/>
              <a:t>before and after the decimal point.</a:t>
            </a:r>
          </a:p>
          <a:p>
            <a:endParaRPr lang="en-US" dirty="0"/>
          </a:p>
        </p:txBody>
      </p:sp>
    </p:spTree>
    <p:extLst>
      <p:ext uri="{BB962C8B-B14F-4D97-AF65-F5344CB8AC3E}">
        <p14:creationId xmlns:p14="http://schemas.microsoft.com/office/powerpoint/2010/main" val="2544396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A35F-6EBD-E246-9BF9-2B740E38314F}"/>
              </a:ext>
            </a:extLst>
          </p:cNvPr>
          <p:cNvSpPr>
            <a:spLocks noGrp="1"/>
          </p:cNvSpPr>
          <p:nvPr>
            <p:ph type="title"/>
          </p:nvPr>
        </p:nvSpPr>
        <p:spPr/>
        <p:txBody>
          <a:bodyPr/>
          <a:lstStyle/>
          <a:p>
            <a:r>
              <a:rPr lang="en-US" dirty="0"/>
              <a:t>Functions: arguments position</a:t>
            </a:r>
          </a:p>
        </p:txBody>
      </p:sp>
      <p:sp>
        <p:nvSpPr>
          <p:cNvPr id="3" name="Content Placeholder 2">
            <a:extLst>
              <a:ext uri="{FF2B5EF4-FFF2-40B4-BE49-F238E27FC236}">
                <a16:creationId xmlns:a16="http://schemas.microsoft.com/office/drawing/2014/main" id="{2D5B5931-FDCF-244E-A316-0D1B2B3E33E9}"/>
              </a:ext>
            </a:extLst>
          </p:cNvPr>
          <p:cNvSpPr>
            <a:spLocks noGrp="1"/>
          </p:cNvSpPr>
          <p:nvPr>
            <p:ph idx="1"/>
          </p:nvPr>
        </p:nvSpPr>
        <p:spPr/>
        <p:txBody>
          <a:bodyPr/>
          <a:lstStyle/>
          <a:p>
            <a:r>
              <a:rPr lang="en-US" dirty="0"/>
              <a:t>When we call a function with values, the values are assigned to the arguments according to their </a:t>
            </a:r>
            <a:r>
              <a:rPr lang="en-US" dirty="0">
                <a:solidFill>
                  <a:srgbClr val="00B050"/>
                </a:solidFill>
              </a:rPr>
              <a:t>position</a:t>
            </a:r>
            <a:r>
              <a:rPr lang="en-US" dirty="0"/>
              <a:t>.</a:t>
            </a:r>
          </a:p>
          <a:p>
            <a:r>
              <a:rPr lang="en-US" dirty="0"/>
              <a:t>The arguments can also be assigned via </a:t>
            </a:r>
            <a:r>
              <a:rPr lang="en-US" dirty="0">
                <a:solidFill>
                  <a:srgbClr val="00B050"/>
                </a:solidFill>
              </a:rPr>
              <a:t>keywords</a:t>
            </a:r>
            <a:r>
              <a:rPr lang="en-US" dirty="0"/>
              <a:t>.</a:t>
            </a:r>
          </a:p>
          <a:p>
            <a:endParaRPr lang="en-US" dirty="0"/>
          </a:p>
          <a:p>
            <a:endParaRPr lang="en-US" dirty="0"/>
          </a:p>
        </p:txBody>
      </p:sp>
      <p:sp>
        <p:nvSpPr>
          <p:cNvPr id="6" name="Slide Number Placeholder 5">
            <a:extLst>
              <a:ext uri="{FF2B5EF4-FFF2-40B4-BE49-F238E27FC236}">
                <a16:creationId xmlns:a16="http://schemas.microsoft.com/office/drawing/2014/main" id="{6234E1B8-3EAB-DC45-8EA3-09C5B4F14666}"/>
              </a:ext>
            </a:extLst>
          </p:cNvPr>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7" name="Picture 6">
            <a:extLst>
              <a:ext uri="{FF2B5EF4-FFF2-40B4-BE49-F238E27FC236}">
                <a16:creationId xmlns:a16="http://schemas.microsoft.com/office/drawing/2014/main" id="{A70059D2-F06A-7B44-9C4B-112D2E5F2B24}"/>
              </a:ext>
            </a:extLst>
          </p:cNvPr>
          <p:cNvPicPr>
            <a:picLocks noChangeAspect="1"/>
          </p:cNvPicPr>
          <p:nvPr/>
        </p:nvPicPr>
        <p:blipFill>
          <a:blip r:embed="rId3"/>
          <a:stretch>
            <a:fillRect/>
          </a:stretch>
        </p:blipFill>
        <p:spPr>
          <a:xfrm>
            <a:off x="1981200" y="3048000"/>
            <a:ext cx="7930660" cy="2743200"/>
          </a:xfrm>
          <a:prstGeom prst="rect">
            <a:avLst/>
          </a:prstGeom>
        </p:spPr>
      </p:pic>
      <p:sp>
        <p:nvSpPr>
          <p:cNvPr id="4" name="Date Placeholder 3">
            <a:extLst>
              <a:ext uri="{FF2B5EF4-FFF2-40B4-BE49-F238E27FC236}">
                <a16:creationId xmlns:a16="http://schemas.microsoft.com/office/drawing/2014/main" id="{0183C277-768F-C14D-B4B4-72B9B57B4440}"/>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312360C0-136C-DA4E-BC2A-73DA46851224}"/>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2315755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038B8CF-B6F9-43A8-B1CA-A4E5B66681C7}"/>
              </a:ext>
            </a:extLst>
          </p:cNvPr>
          <p:cNvSpPr>
            <a:spLocks noGrp="1" noChangeArrowheads="1"/>
          </p:cNvSpPr>
          <p:nvPr>
            <p:ph type="title"/>
          </p:nvPr>
        </p:nvSpPr>
        <p:spPr/>
        <p:txBody>
          <a:bodyPr/>
          <a:lstStyle/>
          <a:p>
            <a:r>
              <a:rPr lang="en-US" altLang="en-US" dirty="0"/>
              <a:t>Introduction to Functions</a:t>
            </a:r>
            <a:r>
              <a:rPr lang="en-US" altLang="en-US" sz="2000" dirty="0"/>
              <a:t> (1 of 2)</a:t>
            </a:r>
          </a:p>
        </p:txBody>
      </p:sp>
      <p:sp>
        <p:nvSpPr>
          <p:cNvPr id="3" name="Content Placeholder 2">
            <a:extLst>
              <a:ext uri="{FF2B5EF4-FFF2-40B4-BE49-F238E27FC236}">
                <a16:creationId xmlns:a16="http://schemas.microsoft.com/office/drawing/2014/main" id="{1BE16CC4-2B35-422F-AB9E-443D2D32D5EA}"/>
              </a:ext>
            </a:extLst>
          </p:cNvPr>
          <p:cNvSpPr>
            <a:spLocks noGrp="1"/>
          </p:cNvSpPr>
          <p:nvPr>
            <p:ph idx="1"/>
          </p:nvPr>
        </p:nvSpPr>
        <p:spPr/>
        <p:txBody>
          <a:bodyPr>
            <a:normAutofit/>
          </a:bodyPr>
          <a:lstStyle/>
          <a:p>
            <a:pPr marL="457200" indent="-457200">
              <a:buFont typeface="Arial" panose="020B0604020202020204" pitchFamily="34" charset="0"/>
              <a:buChar char="•"/>
            </a:pPr>
            <a:r>
              <a:rPr lang="en-US" altLang="en-US" sz="2800" u="sng" dirty="0"/>
              <a:t>Function</a:t>
            </a:r>
            <a:r>
              <a:rPr lang="en-US" altLang="en-US" sz="2800" dirty="0"/>
              <a:t>: group of statements within  a program that perform as specific task</a:t>
            </a:r>
          </a:p>
          <a:p>
            <a:pPr lvl="1"/>
            <a:r>
              <a:rPr lang="en-US" altLang="en-US" sz="2800" dirty="0"/>
              <a:t>Usually one task of a large program</a:t>
            </a:r>
          </a:p>
          <a:p>
            <a:pPr lvl="2"/>
            <a:r>
              <a:rPr lang="en-US" altLang="en-US" sz="2800" dirty="0"/>
              <a:t>Functions can be executed in order to perform overall program task</a:t>
            </a:r>
          </a:p>
          <a:p>
            <a:pPr lvl="1"/>
            <a:r>
              <a:rPr lang="en-US" altLang="en-US" sz="2800" dirty="0"/>
              <a:t>Known as </a:t>
            </a:r>
            <a:r>
              <a:rPr lang="en-US" altLang="en-US" sz="2800" i="1" dirty="0"/>
              <a:t>divide and conquer</a:t>
            </a:r>
            <a:r>
              <a:rPr lang="en-US" altLang="en-US" sz="2800" dirty="0"/>
              <a:t> approach</a:t>
            </a:r>
          </a:p>
          <a:p>
            <a:pPr marL="457200" indent="-457200">
              <a:buFont typeface="Arial" panose="020B0604020202020204" pitchFamily="34" charset="0"/>
              <a:buChar char="•"/>
            </a:pPr>
            <a:r>
              <a:rPr lang="en-US" altLang="en-US" sz="2800" u="sng" dirty="0"/>
              <a:t>Modularized program</a:t>
            </a:r>
            <a:r>
              <a:rPr lang="en-US" altLang="en-US" sz="2800" dirty="0"/>
              <a:t>: program wherein each task within the program is in its own function</a:t>
            </a:r>
            <a:endParaRPr lang="en-AU" sz="2800" dirty="0"/>
          </a:p>
        </p:txBody>
      </p:sp>
      <p:sp>
        <p:nvSpPr>
          <p:cNvPr id="4" name="Date Placeholder 3"/>
          <p:cNvSpPr>
            <a:spLocks noGrp="1"/>
          </p:cNvSpPr>
          <p:nvPr>
            <p:ph type="dt" sz="half" idx="10"/>
          </p:nvPr>
        </p:nvSpPr>
        <p:spPr/>
        <p:txBody>
          <a:bodyPr/>
          <a:lstStyle/>
          <a:p>
            <a:r>
              <a:rPr lang="en-US" smtClean="0"/>
              <a:t>McGuire</a:t>
            </a:r>
            <a:endParaRPr lang="en-US" dirty="0"/>
          </a:p>
        </p:txBody>
      </p:sp>
      <p:sp>
        <p:nvSpPr>
          <p:cNvPr id="5" name="Footer Placeholder 4"/>
          <p:cNvSpPr>
            <a:spLocks noGrp="1"/>
          </p:cNvSpPr>
          <p:nvPr>
            <p:ph type="ftr" sz="quarter" idx="11"/>
          </p:nvPr>
        </p:nvSpPr>
        <p:spPr/>
        <p:txBody>
          <a:bodyPr/>
          <a:lstStyle/>
          <a:p>
            <a:r>
              <a:rPr lang="en-US" smtClean="0"/>
              <a:t>CSCE 110: Programming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30585614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A35F-6EBD-E246-9BF9-2B740E38314F}"/>
              </a:ext>
            </a:extLst>
          </p:cNvPr>
          <p:cNvSpPr>
            <a:spLocks noGrp="1"/>
          </p:cNvSpPr>
          <p:nvPr>
            <p:ph type="title"/>
          </p:nvPr>
        </p:nvSpPr>
        <p:spPr/>
        <p:txBody>
          <a:bodyPr/>
          <a:lstStyle/>
          <a:p>
            <a:r>
              <a:rPr lang="en-US" dirty="0"/>
              <a:t>Functions: arguments position</a:t>
            </a:r>
          </a:p>
        </p:txBody>
      </p:sp>
      <p:sp>
        <p:nvSpPr>
          <p:cNvPr id="6" name="Slide Number Placeholder 5">
            <a:extLst>
              <a:ext uri="{FF2B5EF4-FFF2-40B4-BE49-F238E27FC236}">
                <a16:creationId xmlns:a16="http://schemas.microsoft.com/office/drawing/2014/main" id="{6234E1B8-3EAB-DC45-8EA3-09C5B4F14666}"/>
              </a:ext>
            </a:extLst>
          </p:cNvPr>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7" name="Picture 6">
            <a:extLst>
              <a:ext uri="{FF2B5EF4-FFF2-40B4-BE49-F238E27FC236}">
                <a16:creationId xmlns:a16="http://schemas.microsoft.com/office/drawing/2014/main" id="{A70059D2-F06A-7B44-9C4B-112D2E5F2B24}"/>
              </a:ext>
            </a:extLst>
          </p:cNvPr>
          <p:cNvPicPr>
            <a:picLocks noChangeAspect="1"/>
          </p:cNvPicPr>
          <p:nvPr/>
        </p:nvPicPr>
        <p:blipFill>
          <a:blip r:embed="rId3"/>
          <a:stretch>
            <a:fillRect/>
          </a:stretch>
        </p:blipFill>
        <p:spPr>
          <a:xfrm>
            <a:off x="2133600" y="1431926"/>
            <a:ext cx="8229600" cy="2846603"/>
          </a:xfrm>
          <a:prstGeom prst="rect">
            <a:avLst/>
          </a:prstGeom>
        </p:spPr>
      </p:pic>
      <p:pic>
        <p:nvPicPr>
          <p:cNvPr id="9" name="Picture 8">
            <a:extLst>
              <a:ext uri="{FF2B5EF4-FFF2-40B4-BE49-F238E27FC236}">
                <a16:creationId xmlns:a16="http://schemas.microsoft.com/office/drawing/2014/main" id="{C4D1F770-6DEF-2343-9665-F43454CE46F2}"/>
              </a:ext>
            </a:extLst>
          </p:cNvPr>
          <p:cNvPicPr>
            <a:picLocks noChangeAspect="1"/>
          </p:cNvPicPr>
          <p:nvPr/>
        </p:nvPicPr>
        <p:blipFill>
          <a:blip r:embed="rId4"/>
          <a:stretch>
            <a:fillRect/>
          </a:stretch>
        </p:blipFill>
        <p:spPr>
          <a:xfrm>
            <a:off x="2133600" y="4722342"/>
            <a:ext cx="3057770" cy="1082244"/>
          </a:xfrm>
          <a:prstGeom prst="rect">
            <a:avLst/>
          </a:prstGeom>
        </p:spPr>
      </p:pic>
      <p:sp>
        <p:nvSpPr>
          <p:cNvPr id="3" name="Date Placeholder 2">
            <a:extLst>
              <a:ext uri="{FF2B5EF4-FFF2-40B4-BE49-F238E27FC236}">
                <a16:creationId xmlns:a16="http://schemas.microsoft.com/office/drawing/2014/main" id="{5ABD9DD7-191E-DE43-9D14-C83E0F49EB15}"/>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B2486E06-BA8B-2441-A7E3-D6CFC516AFF9}"/>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414014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E0B-021E-7648-9364-B83CD45B589E}"/>
              </a:ext>
            </a:extLst>
          </p:cNvPr>
          <p:cNvSpPr>
            <a:spLocks noGrp="1"/>
          </p:cNvSpPr>
          <p:nvPr>
            <p:ph type="title"/>
          </p:nvPr>
        </p:nvSpPr>
        <p:spPr/>
        <p:txBody>
          <a:bodyPr/>
          <a:lstStyle/>
          <a:p>
            <a:r>
              <a:rPr lang="en-US" dirty="0"/>
              <a:t>Functions: arguments keyword</a:t>
            </a:r>
          </a:p>
        </p:txBody>
      </p:sp>
      <p:pic>
        <p:nvPicPr>
          <p:cNvPr id="7" name="Content Placeholder 6">
            <a:extLst>
              <a:ext uri="{FF2B5EF4-FFF2-40B4-BE49-F238E27FC236}">
                <a16:creationId xmlns:a16="http://schemas.microsoft.com/office/drawing/2014/main" id="{217E18B6-8412-AB42-A2B8-65CD83AD10EB}"/>
              </a:ext>
            </a:extLst>
          </p:cNvPr>
          <p:cNvPicPr>
            <a:picLocks noGrp="1" noChangeAspect="1"/>
          </p:cNvPicPr>
          <p:nvPr>
            <p:ph idx="1"/>
          </p:nvPr>
        </p:nvPicPr>
        <p:blipFill>
          <a:blip r:embed="rId3"/>
          <a:stretch>
            <a:fillRect/>
          </a:stretch>
        </p:blipFill>
        <p:spPr>
          <a:xfrm>
            <a:off x="1981200" y="1588457"/>
            <a:ext cx="6858000" cy="2707949"/>
          </a:xfrm>
          <a:prstGeom prst="rect">
            <a:avLst/>
          </a:prstGeom>
        </p:spPr>
      </p:pic>
      <p:sp>
        <p:nvSpPr>
          <p:cNvPr id="6" name="Slide Number Placeholder 5">
            <a:extLst>
              <a:ext uri="{FF2B5EF4-FFF2-40B4-BE49-F238E27FC236}">
                <a16:creationId xmlns:a16="http://schemas.microsoft.com/office/drawing/2014/main" id="{EBFDCE1C-D676-0242-B461-DB13043E14E4}"/>
              </a:ext>
            </a:extLst>
          </p:cNvPr>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8" name="Picture 7">
            <a:extLst>
              <a:ext uri="{FF2B5EF4-FFF2-40B4-BE49-F238E27FC236}">
                <a16:creationId xmlns:a16="http://schemas.microsoft.com/office/drawing/2014/main" id="{686C728A-7FBE-9144-AFFC-6958839A08D0}"/>
              </a:ext>
            </a:extLst>
          </p:cNvPr>
          <p:cNvPicPr>
            <a:picLocks noChangeAspect="1"/>
          </p:cNvPicPr>
          <p:nvPr/>
        </p:nvPicPr>
        <p:blipFill>
          <a:blip r:embed="rId4"/>
          <a:stretch>
            <a:fillRect/>
          </a:stretch>
        </p:blipFill>
        <p:spPr>
          <a:xfrm>
            <a:off x="1981200" y="4495800"/>
            <a:ext cx="2667000" cy="1584739"/>
          </a:xfrm>
          <a:prstGeom prst="rect">
            <a:avLst/>
          </a:prstGeom>
        </p:spPr>
      </p:pic>
      <p:sp>
        <p:nvSpPr>
          <p:cNvPr id="3" name="Date Placeholder 2">
            <a:extLst>
              <a:ext uri="{FF2B5EF4-FFF2-40B4-BE49-F238E27FC236}">
                <a16:creationId xmlns:a16="http://schemas.microsoft.com/office/drawing/2014/main" id="{AB4A50EB-2B32-0E4E-8C91-5E881EEF9B3D}"/>
              </a:ext>
            </a:extLst>
          </p:cNvPr>
          <p:cNvSpPr>
            <a:spLocks noGrp="1"/>
          </p:cNvSpPr>
          <p:nvPr>
            <p:ph type="dt" sz="half" idx="10"/>
          </p:nvPr>
        </p:nvSpPr>
        <p:spPr/>
        <p:txBody>
          <a:bodyPr/>
          <a:lstStyle/>
          <a:p>
            <a:r>
              <a:rPr lang="en-US" smtClean="0"/>
              <a:t>Houngninou/McGuire</a:t>
            </a:r>
            <a:endParaRPr lang="en-US" dirty="0"/>
          </a:p>
        </p:txBody>
      </p:sp>
      <p:sp>
        <p:nvSpPr>
          <p:cNvPr id="4" name="Footer Placeholder 3">
            <a:extLst>
              <a:ext uri="{FF2B5EF4-FFF2-40B4-BE49-F238E27FC236}">
                <a16:creationId xmlns:a16="http://schemas.microsoft.com/office/drawing/2014/main" id="{C92B1437-D167-8E4C-B88E-FA8632C08FE5}"/>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40116062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D510-C618-8841-88BD-8589ED0AA358}"/>
              </a:ext>
            </a:extLst>
          </p:cNvPr>
          <p:cNvSpPr>
            <a:spLocks noGrp="1"/>
          </p:cNvSpPr>
          <p:nvPr>
            <p:ph type="title"/>
          </p:nvPr>
        </p:nvSpPr>
        <p:spPr/>
        <p:txBody>
          <a:bodyPr>
            <a:normAutofit/>
          </a:bodyPr>
          <a:lstStyle/>
          <a:p>
            <a:r>
              <a:rPr lang="en-US" dirty="0"/>
              <a:t>68 Built-in Functions</a:t>
            </a:r>
          </a:p>
        </p:txBody>
      </p:sp>
      <p:pic>
        <p:nvPicPr>
          <p:cNvPr id="7" name="Content Placeholder 6">
            <a:extLst>
              <a:ext uri="{FF2B5EF4-FFF2-40B4-BE49-F238E27FC236}">
                <a16:creationId xmlns:a16="http://schemas.microsoft.com/office/drawing/2014/main" id="{21494229-068F-5745-B41B-23D6BEBD2D69}"/>
              </a:ext>
            </a:extLst>
          </p:cNvPr>
          <p:cNvPicPr>
            <a:picLocks noGrp="1" noChangeAspect="1"/>
          </p:cNvPicPr>
          <p:nvPr>
            <p:ph idx="1"/>
          </p:nvPr>
        </p:nvPicPr>
        <p:blipFill>
          <a:blip r:embed="rId3"/>
          <a:stretch>
            <a:fillRect/>
          </a:stretch>
        </p:blipFill>
        <p:spPr>
          <a:xfrm>
            <a:off x="2514600" y="1417639"/>
            <a:ext cx="6781800" cy="4726255"/>
          </a:xfrm>
          <a:prstGeom prst="rect">
            <a:avLst/>
          </a:prstGeom>
        </p:spPr>
      </p:pic>
      <p:sp>
        <p:nvSpPr>
          <p:cNvPr id="6" name="Slide Number Placeholder 5">
            <a:extLst>
              <a:ext uri="{FF2B5EF4-FFF2-40B4-BE49-F238E27FC236}">
                <a16:creationId xmlns:a16="http://schemas.microsoft.com/office/drawing/2014/main" id="{47CA39B7-5D15-F64C-9B9B-7D1F7E6D48E7}"/>
              </a:ext>
            </a:extLst>
          </p:cNvPr>
          <p:cNvSpPr>
            <a:spLocks noGrp="1"/>
          </p:cNvSpPr>
          <p:nvPr>
            <p:ph type="sldNum" sz="quarter" idx="12"/>
          </p:nvPr>
        </p:nvSpPr>
        <p:spPr/>
        <p:txBody>
          <a:bodyPr/>
          <a:lstStyle/>
          <a:p>
            <a:fld id="{B6F15528-21DE-4FAA-801E-634DDDAF4B2B}" type="slidenum">
              <a:rPr lang="en-US" smtClean="0"/>
              <a:pPr/>
              <a:t>52</a:t>
            </a:fld>
            <a:endParaRPr lang="en-US"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AD39A40-AED3-4741-9751-B5EE69BBD309}"/>
                  </a:ext>
                </a:extLst>
              </p14:cNvPr>
              <p14:cNvContentPartPr/>
              <p14:nvPr/>
            </p14:nvContentPartPr>
            <p14:xfrm>
              <a:off x="5638800" y="3394440"/>
              <a:ext cx="462600" cy="30600"/>
            </p14:xfrm>
          </p:contentPart>
        </mc:Choice>
        <mc:Fallback xmlns="">
          <p:pic>
            <p:nvPicPr>
              <p:cNvPr id="3" name="Ink 2">
                <a:extLst>
                  <a:ext uri="{FF2B5EF4-FFF2-40B4-BE49-F238E27FC236}">
                    <a16:creationId xmlns:a16="http://schemas.microsoft.com/office/drawing/2014/main" id="{2AD39A40-AED3-4741-9751-B5EE69BBD309}"/>
                  </a:ext>
                </a:extLst>
              </p:cNvPr>
              <p:cNvPicPr/>
              <p:nvPr/>
            </p:nvPicPr>
            <p:blipFill>
              <a:blip r:embed="rId5"/>
              <a:stretch>
                <a:fillRect/>
              </a:stretch>
            </p:blipFill>
            <p:spPr>
              <a:xfrm>
                <a:off x="5622960" y="3331080"/>
                <a:ext cx="4942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C03E63F-219C-414C-A50E-E52B832091FC}"/>
                  </a:ext>
                </a:extLst>
              </p14:cNvPr>
              <p14:cNvContentPartPr/>
              <p14:nvPr/>
            </p14:nvContentPartPr>
            <p14:xfrm>
              <a:off x="6979800" y="3960360"/>
              <a:ext cx="489600" cy="35640"/>
            </p14:xfrm>
          </p:contentPart>
        </mc:Choice>
        <mc:Fallback xmlns="">
          <p:pic>
            <p:nvPicPr>
              <p:cNvPr id="4" name="Ink 3">
                <a:extLst>
                  <a:ext uri="{FF2B5EF4-FFF2-40B4-BE49-F238E27FC236}">
                    <a16:creationId xmlns:a16="http://schemas.microsoft.com/office/drawing/2014/main" id="{CC03E63F-219C-414C-A50E-E52B832091FC}"/>
                  </a:ext>
                </a:extLst>
              </p:cNvPr>
              <p:cNvPicPr/>
              <p:nvPr/>
            </p:nvPicPr>
            <p:blipFill>
              <a:blip r:embed="rId7"/>
              <a:stretch>
                <a:fillRect/>
              </a:stretch>
            </p:blipFill>
            <p:spPr>
              <a:xfrm>
                <a:off x="6963960" y="3897000"/>
                <a:ext cx="521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5FDD6D4-28EE-F143-89B6-94F2C629796E}"/>
                  </a:ext>
                </a:extLst>
              </p14:cNvPr>
              <p14:cNvContentPartPr/>
              <p14:nvPr/>
            </p14:nvContentPartPr>
            <p14:xfrm>
              <a:off x="3109080" y="5644440"/>
              <a:ext cx="483120" cy="20520"/>
            </p14:xfrm>
          </p:contentPart>
        </mc:Choice>
        <mc:Fallback xmlns="">
          <p:pic>
            <p:nvPicPr>
              <p:cNvPr id="5" name="Ink 4">
                <a:extLst>
                  <a:ext uri="{FF2B5EF4-FFF2-40B4-BE49-F238E27FC236}">
                    <a16:creationId xmlns:a16="http://schemas.microsoft.com/office/drawing/2014/main" id="{D5FDD6D4-28EE-F143-89B6-94F2C629796E}"/>
                  </a:ext>
                </a:extLst>
              </p:cNvPr>
              <p:cNvPicPr/>
              <p:nvPr/>
            </p:nvPicPr>
            <p:blipFill>
              <a:blip r:embed="rId9"/>
              <a:stretch>
                <a:fillRect/>
              </a:stretch>
            </p:blipFill>
            <p:spPr>
              <a:xfrm>
                <a:off x="3093240" y="5581080"/>
                <a:ext cx="514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CFFCF8E-2C49-0B45-B7F2-5A7DBC7F29CD}"/>
                  </a:ext>
                </a:extLst>
              </p14:cNvPr>
              <p14:cNvContentPartPr/>
              <p14:nvPr/>
            </p14:nvContentPartPr>
            <p14:xfrm>
              <a:off x="6873240" y="5907240"/>
              <a:ext cx="552240" cy="30960"/>
            </p14:xfrm>
          </p:contentPart>
        </mc:Choice>
        <mc:Fallback xmlns="">
          <p:pic>
            <p:nvPicPr>
              <p:cNvPr id="8" name="Ink 7">
                <a:extLst>
                  <a:ext uri="{FF2B5EF4-FFF2-40B4-BE49-F238E27FC236}">
                    <a16:creationId xmlns:a16="http://schemas.microsoft.com/office/drawing/2014/main" id="{ECFFCF8E-2C49-0B45-B7F2-5A7DBC7F29CD}"/>
                  </a:ext>
                </a:extLst>
              </p:cNvPr>
              <p:cNvPicPr/>
              <p:nvPr/>
            </p:nvPicPr>
            <p:blipFill>
              <a:blip r:embed="rId11"/>
              <a:stretch>
                <a:fillRect/>
              </a:stretch>
            </p:blipFill>
            <p:spPr>
              <a:xfrm>
                <a:off x="6857400" y="5843880"/>
                <a:ext cx="583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AD044EC-099E-3141-9BF8-97CACA366FE7}"/>
                  </a:ext>
                </a:extLst>
              </p14:cNvPr>
              <p14:cNvContentPartPr/>
              <p14:nvPr/>
            </p14:nvContentPartPr>
            <p14:xfrm>
              <a:off x="3093600" y="1987920"/>
              <a:ext cx="498600" cy="9000"/>
            </p14:xfrm>
          </p:contentPart>
        </mc:Choice>
        <mc:Fallback xmlns="">
          <p:pic>
            <p:nvPicPr>
              <p:cNvPr id="9" name="Ink 8">
                <a:extLst>
                  <a:ext uri="{FF2B5EF4-FFF2-40B4-BE49-F238E27FC236}">
                    <a16:creationId xmlns:a16="http://schemas.microsoft.com/office/drawing/2014/main" id="{1AD044EC-099E-3141-9BF8-97CACA366FE7}"/>
                  </a:ext>
                </a:extLst>
              </p:cNvPr>
              <p:cNvPicPr/>
              <p:nvPr/>
            </p:nvPicPr>
            <p:blipFill>
              <a:blip r:embed="rId13"/>
              <a:stretch>
                <a:fillRect/>
              </a:stretch>
            </p:blipFill>
            <p:spPr>
              <a:xfrm>
                <a:off x="3077760" y="1924560"/>
                <a:ext cx="530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7C645FE-DB46-AA41-8601-353FE3D94478}"/>
                  </a:ext>
                </a:extLst>
              </p14:cNvPr>
              <p14:cNvContentPartPr/>
              <p14:nvPr/>
            </p14:nvContentPartPr>
            <p14:xfrm>
              <a:off x="3147240" y="2255400"/>
              <a:ext cx="360" cy="360"/>
            </p14:xfrm>
          </p:contentPart>
        </mc:Choice>
        <mc:Fallback xmlns="">
          <p:pic>
            <p:nvPicPr>
              <p:cNvPr id="10" name="Ink 9">
                <a:extLst>
                  <a:ext uri="{FF2B5EF4-FFF2-40B4-BE49-F238E27FC236}">
                    <a16:creationId xmlns:a16="http://schemas.microsoft.com/office/drawing/2014/main" id="{C7C645FE-DB46-AA41-8601-353FE3D94478}"/>
                  </a:ext>
                </a:extLst>
              </p:cNvPr>
              <p:cNvPicPr/>
              <p:nvPr/>
            </p:nvPicPr>
            <p:blipFill>
              <a:blip r:embed="rId15"/>
              <a:stretch>
                <a:fillRect/>
              </a:stretch>
            </p:blipFill>
            <p:spPr>
              <a:xfrm>
                <a:off x="3131400" y="219204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9D805C4-09DE-824C-8D47-B66CC0AE50DE}"/>
                  </a:ext>
                </a:extLst>
              </p14:cNvPr>
              <p14:cNvContentPartPr/>
              <p14:nvPr/>
            </p14:nvContentPartPr>
            <p14:xfrm>
              <a:off x="3147240" y="2255400"/>
              <a:ext cx="427680" cy="15480"/>
            </p14:xfrm>
          </p:contentPart>
        </mc:Choice>
        <mc:Fallback xmlns="">
          <p:pic>
            <p:nvPicPr>
              <p:cNvPr id="11" name="Ink 10">
                <a:extLst>
                  <a:ext uri="{FF2B5EF4-FFF2-40B4-BE49-F238E27FC236}">
                    <a16:creationId xmlns:a16="http://schemas.microsoft.com/office/drawing/2014/main" id="{99D805C4-09DE-824C-8D47-B66CC0AE50DE}"/>
                  </a:ext>
                </a:extLst>
              </p:cNvPr>
              <p:cNvPicPr/>
              <p:nvPr/>
            </p:nvPicPr>
            <p:blipFill>
              <a:blip r:embed="rId17"/>
              <a:stretch>
                <a:fillRect/>
              </a:stretch>
            </p:blipFill>
            <p:spPr>
              <a:xfrm>
                <a:off x="3131400" y="2192040"/>
                <a:ext cx="459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F271442-74F8-0C45-9C16-A726311AFEBD}"/>
                  </a:ext>
                </a:extLst>
              </p14:cNvPr>
              <p14:cNvContentPartPr/>
              <p14:nvPr/>
            </p14:nvContentPartPr>
            <p14:xfrm>
              <a:off x="4335960" y="3124080"/>
              <a:ext cx="614880" cy="63360"/>
            </p14:xfrm>
          </p:contentPart>
        </mc:Choice>
        <mc:Fallback xmlns="">
          <p:pic>
            <p:nvPicPr>
              <p:cNvPr id="12" name="Ink 11">
                <a:extLst>
                  <a:ext uri="{FF2B5EF4-FFF2-40B4-BE49-F238E27FC236}">
                    <a16:creationId xmlns:a16="http://schemas.microsoft.com/office/drawing/2014/main" id="{4F271442-74F8-0C45-9C16-A726311AFEBD}"/>
                  </a:ext>
                </a:extLst>
              </p:cNvPr>
              <p:cNvPicPr/>
              <p:nvPr/>
            </p:nvPicPr>
            <p:blipFill>
              <a:blip r:embed="rId19"/>
              <a:stretch>
                <a:fillRect/>
              </a:stretch>
            </p:blipFill>
            <p:spPr>
              <a:xfrm>
                <a:off x="4320120" y="3060720"/>
                <a:ext cx="646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7B1BEA5E-30BA-0F47-BA80-5B8BDD884B60}"/>
                  </a:ext>
                </a:extLst>
              </p14:cNvPr>
              <p14:cNvContentPartPr/>
              <p14:nvPr/>
            </p14:nvContentPartPr>
            <p14:xfrm>
              <a:off x="5623680" y="1981080"/>
              <a:ext cx="420840" cy="19800"/>
            </p14:xfrm>
          </p:contentPart>
        </mc:Choice>
        <mc:Fallback xmlns="">
          <p:pic>
            <p:nvPicPr>
              <p:cNvPr id="13" name="Ink 12">
                <a:extLst>
                  <a:ext uri="{FF2B5EF4-FFF2-40B4-BE49-F238E27FC236}">
                    <a16:creationId xmlns:a16="http://schemas.microsoft.com/office/drawing/2014/main" id="{7B1BEA5E-30BA-0F47-BA80-5B8BDD884B60}"/>
                  </a:ext>
                </a:extLst>
              </p:cNvPr>
              <p:cNvPicPr/>
              <p:nvPr/>
            </p:nvPicPr>
            <p:blipFill>
              <a:blip r:embed="rId21"/>
              <a:stretch>
                <a:fillRect/>
              </a:stretch>
            </p:blipFill>
            <p:spPr>
              <a:xfrm>
                <a:off x="5607840" y="1917720"/>
                <a:ext cx="452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7C827EB-D8D3-0943-B194-41E5ED04A764}"/>
                  </a:ext>
                </a:extLst>
              </p14:cNvPr>
              <p14:cNvContentPartPr/>
              <p14:nvPr/>
            </p14:nvContentPartPr>
            <p14:xfrm>
              <a:off x="5577960" y="4217400"/>
              <a:ext cx="552240" cy="53640"/>
            </p14:xfrm>
          </p:contentPart>
        </mc:Choice>
        <mc:Fallback xmlns="">
          <p:pic>
            <p:nvPicPr>
              <p:cNvPr id="14" name="Ink 13">
                <a:extLst>
                  <a:ext uri="{FF2B5EF4-FFF2-40B4-BE49-F238E27FC236}">
                    <a16:creationId xmlns:a16="http://schemas.microsoft.com/office/drawing/2014/main" id="{27C827EB-D8D3-0943-B194-41E5ED04A764}"/>
                  </a:ext>
                </a:extLst>
              </p:cNvPr>
              <p:cNvPicPr/>
              <p:nvPr/>
            </p:nvPicPr>
            <p:blipFill>
              <a:blip r:embed="rId23"/>
              <a:stretch>
                <a:fillRect/>
              </a:stretch>
            </p:blipFill>
            <p:spPr>
              <a:xfrm>
                <a:off x="5562120" y="4154040"/>
                <a:ext cx="583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94F5F1BC-DCFE-7E4D-BE89-BBECDF903BE3}"/>
                  </a:ext>
                </a:extLst>
              </p14:cNvPr>
              <p14:cNvContentPartPr/>
              <p14:nvPr/>
            </p14:nvContentPartPr>
            <p14:xfrm>
              <a:off x="5600640" y="4806360"/>
              <a:ext cx="487800" cy="34200"/>
            </p14:xfrm>
          </p:contentPart>
        </mc:Choice>
        <mc:Fallback xmlns="">
          <p:pic>
            <p:nvPicPr>
              <p:cNvPr id="15" name="Ink 14">
                <a:extLst>
                  <a:ext uri="{FF2B5EF4-FFF2-40B4-BE49-F238E27FC236}">
                    <a16:creationId xmlns:a16="http://schemas.microsoft.com/office/drawing/2014/main" id="{94F5F1BC-DCFE-7E4D-BE89-BBECDF903BE3}"/>
                  </a:ext>
                </a:extLst>
              </p:cNvPr>
              <p:cNvPicPr/>
              <p:nvPr/>
            </p:nvPicPr>
            <p:blipFill>
              <a:blip r:embed="rId25"/>
              <a:stretch>
                <a:fillRect/>
              </a:stretch>
            </p:blipFill>
            <p:spPr>
              <a:xfrm>
                <a:off x="5584800" y="4743000"/>
                <a:ext cx="519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9DAA360A-BE6E-064D-A3B6-F2110FCE2FAF}"/>
                  </a:ext>
                </a:extLst>
              </p14:cNvPr>
              <p14:cNvContentPartPr/>
              <p14:nvPr/>
            </p14:nvContentPartPr>
            <p14:xfrm>
              <a:off x="5653920" y="3103560"/>
              <a:ext cx="424440" cy="33480"/>
            </p14:xfrm>
          </p:contentPart>
        </mc:Choice>
        <mc:Fallback xmlns="">
          <p:pic>
            <p:nvPicPr>
              <p:cNvPr id="16" name="Ink 15">
                <a:extLst>
                  <a:ext uri="{FF2B5EF4-FFF2-40B4-BE49-F238E27FC236}">
                    <a16:creationId xmlns:a16="http://schemas.microsoft.com/office/drawing/2014/main" id="{9DAA360A-BE6E-064D-A3B6-F2110FCE2FAF}"/>
                  </a:ext>
                </a:extLst>
              </p:cNvPr>
              <p:cNvPicPr/>
              <p:nvPr/>
            </p:nvPicPr>
            <p:blipFill>
              <a:blip r:embed="rId27"/>
              <a:stretch>
                <a:fillRect/>
              </a:stretch>
            </p:blipFill>
            <p:spPr>
              <a:xfrm>
                <a:off x="5638080" y="3040200"/>
                <a:ext cx="456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9E4A1F3-34B6-EF4F-921E-33EE0F493D5C}"/>
                  </a:ext>
                </a:extLst>
              </p14:cNvPr>
              <p14:cNvContentPartPr/>
              <p14:nvPr/>
            </p14:nvContentPartPr>
            <p14:xfrm>
              <a:off x="6842640" y="2247840"/>
              <a:ext cx="651240" cy="35280"/>
            </p14:xfrm>
          </p:contentPart>
        </mc:Choice>
        <mc:Fallback xmlns="">
          <p:pic>
            <p:nvPicPr>
              <p:cNvPr id="17" name="Ink 16">
                <a:extLst>
                  <a:ext uri="{FF2B5EF4-FFF2-40B4-BE49-F238E27FC236}">
                    <a16:creationId xmlns:a16="http://schemas.microsoft.com/office/drawing/2014/main" id="{49E4A1F3-34B6-EF4F-921E-33EE0F493D5C}"/>
                  </a:ext>
                </a:extLst>
              </p:cNvPr>
              <p:cNvPicPr/>
              <p:nvPr/>
            </p:nvPicPr>
            <p:blipFill>
              <a:blip r:embed="rId29"/>
              <a:stretch>
                <a:fillRect/>
              </a:stretch>
            </p:blipFill>
            <p:spPr>
              <a:xfrm>
                <a:off x="6826800" y="2184480"/>
                <a:ext cx="682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0FEED549-9AA3-574A-83D2-7DA5930F5432}"/>
                  </a:ext>
                </a:extLst>
              </p14:cNvPr>
              <p14:cNvContentPartPr/>
              <p14:nvPr/>
            </p14:nvContentPartPr>
            <p14:xfrm>
              <a:off x="5566440" y="1658880"/>
              <a:ext cx="575280" cy="10080"/>
            </p14:xfrm>
          </p:contentPart>
        </mc:Choice>
        <mc:Fallback xmlns="">
          <p:pic>
            <p:nvPicPr>
              <p:cNvPr id="18" name="Ink 17">
                <a:extLst>
                  <a:ext uri="{FF2B5EF4-FFF2-40B4-BE49-F238E27FC236}">
                    <a16:creationId xmlns:a16="http://schemas.microsoft.com/office/drawing/2014/main" id="{0FEED549-9AA3-574A-83D2-7DA5930F5432}"/>
                  </a:ext>
                </a:extLst>
              </p:cNvPr>
              <p:cNvPicPr/>
              <p:nvPr/>
            </p:nvPicPr>
            <p:blipFill>
              <a:blip r:embed="rId31"/>
              <a:stretch>
                <a:fillRect/>
              </a:stretch>
            </p:blipFill>
            <p:spPr>
              <a:xfrm>
                <a:off x="5550600" y="1595520"/>
                <a:ext cx="606960" cy="136800"/>
              </a:xfrm>
              <a:prstGeom prst="rect">
                <a:avLst/>
              </a:prstGeom>
            </p:spPr>
          </p:pic>
        </mc:Fallback>
      </mc:AlternateContent>
      <p:sp>
        <p:nvSpPr>
          <p:cNvPr id="19" name="Date Placeholder 18">
            <a:extLst>
              <a:ext uri="{FF2B5EF4-FFF2-40B4-BE49-F238E27FC236}">
                <a16:creationId xmlns:a16="http://schemas.microsoft.com/office/drawing/2014/main" id="{482D8965-1B46-D046-8991-B1EA78FCD5D3}"/>
              </a:ext>
            </a:extLst>
          </p:cNvPr>
          <p:cNvSpPr>
            <a:spLocks noGrp="1"/>
          </p:cNvSpPr>
          <p:nvPr>
            <p:ph type="dt" sz="half" idx="10"/>
          </p:nvPr>
        </p:nvSpPr>
        <p:spPr/>
        <p:txBody>
          <a:bodyPr/>
          <a:lstStyle/>
          <a:p>
            <a:r>
              <a:rPr lang="en-US" smtClean="0"/>
              <a:t>Houngninou/McGuire</a:t>
            </a:r>
            <a:endParaRPr lang="en-US" dirty="0"/>
          </a:p>
        </p:txBody>
      </p:sp>
      <p:sp>
        <p:nvSpPr>
          <p:cNvPr id="20" name="Footer Placeholder 19">
            <a:extLst>
              <a:ext uri="{FF2B5EF4-FFF2-40B4-BE49-F238E27FC236}">
                <a16:creationId xmlns:a16="http://schemas.microsoft.com/office/drawing/2014/main" id="{B7BCFA20-9867-C244-A930-847E71BCA4E4}"/>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3420676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038B8CF-B6F9-43A8-B1CA-A4E5B66681C7}"/>
              </a:ext>
            </a:extLst>
          </p:cNvPr>
          <p:cNvSpPr>
            <a:spLocks noGrp="1" noChangeArrowheads="1"/>
          </p:cNvSpPr>
          <p:nvPr>
            <p:ph type="title"/>
          </p:nvPr>
        </p:nvSpPr>
        <p:spPr/>
        <p:txBody>
          <a:bodyPr/>
          <a:lstStyle/>
          <a:p>
            <a:r>
              <a:rPr lang="en-US" altLang="en-US" dirty="0"/>
              <a:t>Introduction to Functions</a:t>
            </a:r>
            <a:r>
              <a:rPr lang="en-US" altLang="en-US" sz="2000" dirty="0"/>
              <a:t> </a:t>
            </a:r>
            <a:r>
              <a:rPr lang="en-US" altLang="en-US" sz="2000" dirty="0" smtClean="0"/>
              <a:t>(2 </a:t>
            </a:r>
            <a:r>
              <a:rPr lang="en-US" altLang="en-US" sz="2000" dirty="0"/>
              <a:t>of 2)</a:t>
            </a:r>
          </a:p>
        </p:txBody>
      </p:sp>
      <p:pic>
        <p:nvPicPr>
          <p:cNvPr id="5" name="Picture 1" descr="A program is one long, complex sequence of statements. There are 24 statements. In this program the task has been divided into smaller tasks, each of which is performed by a separate function.">
            <a:extLst>
              <a:ext uri="{FF2B5EF4-FFF2-40B4-BE49-F238E27FC236}">
                <a16:creationId xmlns:a16="http://schemas.microsoft.com/office/drawing/2014/main" id="{442C9763-D64E-4DBD-A102-A419932D72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410200" y="1143000"/>
            <a:ext cx="6629400" cy="541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a:extLst>
              <a:ext uri="{FF2B5EF4-FFF2-40B4-BE49-F238E27FC236}">
                <a16:creationId xmlns:a16="http://schemas.microsoft.com/office/drawing/2014/main" id="{549707B2-B716-48C3-92F1-FC0E7673A0DC}"/>
              </a:ext>
            </a:extLst>
          </p:cNvPr>
          <p:cNvSpPr txBox="1">
            <a:spLocks/>
          </p:cNvSpPr>
          <p:nvPr/>
        </p:nvSpPr>
        <p:spPr>
          <a:xfrm>
            <a:off x="476939" y="1981200"/>
            <a:ext cx="3790261" cy="1752600"/>
          </a:xfrm>
          <a:prstGeom prst="rect">
            <a:avLst/>
          </a:prstGeom>
        </p:spPr>
        <p:txBody>
          <a:bodyPr/>
          <a:lstStyle>
            <a:lvl1pPr marL="0" indent="0" algn="l" defTabSz="914400" rtl="0" eaLnBrk="1" latinLnBrk="0" hangingPunct="1">
              <a:spcBef>
                <a:spcPct val="20000"/>
              </a:spcBef>
              <a:buFont typeface="Arial" pitchFamily="34" charset="0"/>
              <a:buNone/>
              <a:defRPr sz="2200" b="0" i="0" kern="1200">
                <a:solidFill>
                  <a:schemeClr val="tx1"/>
                </a:solidFill>
                <a:latin typeface="Helvetica Regular" pitchFamily="2" charset="0"/>
                <a:ea typeface="+mn-ea"/>
                <a:cs typeface="+mn-cs"/>
              </a:defRPr>
            </a:lvl1pPr>
            <a:lvl2pPr marL="742950" indent="-28575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2pPr>
            <a:lvl3pPr marL="11430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3pPr>
            <a:lvl4pPr marL="16002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4pPr>
            <a:lvl5pPr marL="2057400" indent="-228600" algn="l" defTabSz="914400" rtl="0" eaLnBrk="1" latinLnBrk="0" hangingPunct="1">
              <a:spcBef>
                <a:spcPct val="20000"/>
              </a:spcBef>
              <a:buFont typeface="Arial" pitchFamily="34" charset="0"/>
              <a:buChar char="»"/>
              <a:defRPr sz="2200" b="0" i="0" kern="1200">
                <a:solidFill>
                  <a:schemeClr val="tx1"/>
                </a:solidFill>
                <a:latin typeface="Helvetica Regular"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Using functions to divide and conquer a large task</a:t>
            </a:r>
            <a:endParaRPr lang="en-AU" sz="3200" dirty="0"/>
          </a:p>
        </p:txBody>
      </p:sp>
      <p:sp>
        <p:nvSpPr>
          <p:cNvPr id="4" name="Date Placeholder 3"/>
          <p:cNvSpPr>
            <a:spLocks noGrp="1"/>
          </p:cNvSpPr>
          <p:nvPr>
            <p:ph type="dt" sz="half" idx="10"/>
          </p:nvPr>
        </p:nvSpPr>
        <p:spPr/>
        <p:txBody>
          <a:bodyPr/>
          <a:lstStyle/>
          <a:p>
            <a:r>
              <a:rPr lang="en-US" smtClean="0"/>
              <a:t>McGuire</a:t>
            </a:r>
            <a:endParaRPr lang="en-US" dirty="0"/>
          </a:p>
        </p:txBody>
      </p:sp>
      <p:sp>
        <p:nvSpPr>
          <p:cNvPr id="7" name="Footer Placeholder 6"/>
          <p:cNvSpPr>
            <a:spLocks noGrp="1"/>
          </p:cNvSpPr>
          <p:nvPr>
            <p:ph type="ftr" sz="quarter" idx="11"/>
          </p:nvPr>
        </p:nvSpPr>
        <p:spPr>
          <a:xfrm>
            <a:off x="4093378" y="6503510"/>
            <a:ext cx="4673600" cy="365125"/>
          </a:xfrm>
        </p:spPr>
        <p:txBody>
          <a:bodyPr/>
          <a:lstStyle/>
          <a:p>
            <a:r>
              <a:rPr lang="en-US" dirty="0" smtClean="0"/>
              <a:t>CSCE 110: Programming I</a:t>
            </a:r>
            <a:endParaRPr lang="en-US" dirty="0"/>
          </a:p>
        </p:txBody>
      </p:sp>
      <p:sp>
        <p:nvSpPr>
          <p:cNvPr id="8" name="Slide Number Placeholder 7"/>
          <p:cNvSpPr>
            <a:spLocks noGrp="1"/>
          </p:cNvSpPr>
          <p:nvPr>
            <p:ph type="sldNum" sz="quarter" idx="12"/>
          </p:nvPr>
        </p:nvSpPr>
        <p:spPr>
          <a:xfrm>
            <a:off x="8766978" y="6492493"/>
            <a:ext cx="2844800" cy="365125"/>
          </a:xfrm>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3171796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868A-9441-D64E-8038-7912BA3B9066}"/>
              </a:ext>
            </a:extLst>
          </p:cNvPr>
          <p:cNvSpPr>
            <a:spLocks noGrp="1"/>
          </p:cNvSpPr>
          <p:nvPr>
            <p:ph type="title"/>
          </p:nvPr>
        </p:nvSpPr>
        <p:spPr/>
        <p:txBody>
          <a:bodyPr/>
          <a:lstStyle/>
          <a:p>
            <a:r>
              <a:rPr lang="en-US" dirty="0"/>
              <a:t>Functions: properties</a:t>
            </a:r>
          </a:p>
        </p:txBody>
      </p:sp>
      <p:sp>
        <p:nvSpPr>
          <p:cNvPr id="3" name="Content Placeholder 2">
            <a:extLst>
              <a:ext uri="{FF2B5EF4-FFF2-40B4-BE49-F238E27FC236}">
                <a16:creationId xmlns:a16="http://schemas.microsoft.com/office/drawing/2014/main" id="{981D9444-4AC0-9E45-912F-8C6E6C5E7298}"/>
              </a:ext>
            </a:extLst>
          </p:cNvPr>
          <p:cNvSpPr>
            <a:spLocks noGrp="1"/>
          </p:cNvSpPr>
          <p:nvPr>
            <p:ph idx="1"/>
          </p:nvPr>
        </p:nvSpPr>
        <p:spPr/>
        <p:txBody>
          <a:bodyPr/>
          <a:lstStyle/>
          <a:p>
            <a:pPr marL="241300" indent="-241300">
              <a:spcAft>
                <a:spcPts val="1800"/>
              </a:spcAft>
              <a:buFont typeface="Arial" panose="020B0604020202020204" pitchFamily="34" charset="0"/>
              <a:buChar char="•"/>
            </a:pPr>
            <a:r>
              <a:rPr lang="en-US" dirty="0"/>
              <a:t>Functions can be defined as a block of </a:t>
            </a:r>
            <a:r>
              <a:rPr lang="en-US" dirty="0">
                <a:solidFill>
                  <a:srgbClr val="00B050"/>
                </a:solidFill>
              </a:rPr>
              <a:t>re-usable code </a:t>
            </a:r>
            <a:r>
              <a:rPr lang="en-US" dirty="0"/>
              <a:t>to perform specific tasks.</a:t>
            </a:r>
          </a:p>
          <a:p>
            <a:pPr marL="241300" indent="-241300">
              <a:spcAft>
                <a:spcPts val="1800"/>
              </a:spcAft>
              <a:buFont typeface="Arial" panose="020B0604020202020204" pitchFamily="34" charset="0"/>
              <a:buChar char="•"/>
            </a:pPr>
            <a:r>
              <a:rPr lang="en-US" dirty="0"/>
              <a:t>Reusable code blocks only need to be </a:t>
            </a:r>
            <a:r>
              <a:rPr lang="en-US" dirty="0">
                <a:solidFill>
                  <a:srgbClr val="00B050"/>
                </a:solidFill>
              </a:rPr>
              <a:t>written once</a:t>
            </a:r>
            <a:r>
              <a:rPr lang="en-US" dirty="0"/>
              <a:t>, then they can be used multiple times.</a:t>
            </a:r>
          </a:p>
          <a:p>
            <a:pPr marL="241300" indent="-241300">
              <a:spcAft>
                <a:spcPts val="1800"/>
              </a:spcAft>
              <a:buFont typeface="Arial" panose="020B0604020202020204" pitchFamily="34" charset="0"/>
              <a:buChar char="•"/>
            </a:pPr>
            <a:r>
              <a:rPr lang="en-US" dirty="0"/>
              <a:t>Functions can be part of the language (</a:t>
            </a:r>
            <a:r>
              <a:rPr lang="en-US" dirty="0">
                <a:solidFill>
                  <a:srgbClr val="00B050"/>
                </a:solidFill>
              </a:rPr>
              <a:t>built-in functions</a:t>
            </a:r>
            <a:r>
              <a:rPr lang="en-US" dirty="0"/>
              <a:t>) or can defined by the users (</a:t>
            </a:r>
            <a:r>
              <a:rPr lang="en-US" dirty="0">
                <a:solidFill>
                  <a:srgbClr val="00B050"/>
                </a:solidFill>
              </a:rPr>
              <a:t>user-defined functions</a:t>
            </a:r>
            <a:r>
              <a:rPr lang="en-US" dirty="0"/>
              <a:t>).</a:t>
            </a:r>
          </a:p>
          <a:p>
            <a:pPr>
              <a:spcAft>
                <a:spcPts val="1800"/>
              </a:spcAft>
            </a:pPr>
            <a:r>
              <a:rPr lang="en-US" dirty="0"/>
              <a:t>Functions are called inside the codes with: </a:t>
            </a:r>
          </a:p>
          <a:p>
            <a:pPr marL="457200" indent="-457200">
              <a:spcAft>
                <a:spcPts val="0"/>
              </a:spcAft>
              <a:buFont typeface="+mj-lt"/>
              <a:buAutoNum type="arabicPeriod"/>
            </a:pPr>
            <a:r>
              <a:rPr lang="en-US" dirty="0"/>
              <a:t>input parameters (arguments) </a:t>
            </a:r>
          </a:p>
          <a:p>
            <a:pPr marL="457200" indent="-457200">
              <a:spcAft>
                <a:spcPts val="0"/>
              </a:spcAft>
              <a:buFont typeface="+mj-lt"/>
              <a:buAutoNum type="arabicPeriod"/>
            </a:pPr>
            <a:r>
              <a:rPr lang="en-US" dirty="0"/>
              <a:t>return values</a:t>
            </a:r>
          </a:p>
          <a:p>
            <a:endParaRPr lang="en-US" dirty="0"/>
          </a:p>
        </p:txBody>
      </p:sp>
      <p:sp>
        <p:nvSpPr>
          <p:cNvPr id="6" name="Slide Number Placeholder 5">
            <a:extLst>
              <a:ext uri="{FF2B5EF4-FFF2-40B4-BE49-F238E27FC236}">
                <a16:creationId xmlns:a16="http://schemas.microsoft.com/office/drawing/2014/main" id="{DA9702F1-EFB8-384E-B58F-94C104035944}"/>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4" name="Date Placeholder 3">
            <a:extLst>
              <a:ext uri="{FF2B5EF4-FFF2-40B4-BE49-F238E27FC236}">
                <a16:creationId xmlns:a16="http://schemas.microsoft.com/office/drawing/2014/main" id="{BC85DC4E-4E2D-FF4F-AC4C-A1FDFB8C3F2F}"/>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4B4B12F5-391D-8241-A141-E433C1C771F8}"/>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0910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2976-3D35-FA46-BF7A-5241F09C8BB2}"/>
              </a:ext>
            </a:extLst>
          </p:cNvPr>
          <p:cNvSpPr>
            <a:spLocks noGrp="1"/>
          </p:cNvSpPr>
          <p:nvPr>
            <p:ph type="title"/>
          </p:nvPr>
        </p:nvSpPr>
        <p:spPr/>
        <p:txBody>
          <a:bodyPr/>
          <a:lstStyle/>
          <a:p>
            <a:r>
              <a:rPr lang="en-US" dirty="0"/>
              <a:t>Functions: example</a:t>
            </a:r>
          </a:p>
        </p:txBody>
      </p:sp>
      <p:sp>
        <p:nvSpPr>
          <p:cNvPr id="3" name="Content Placeholder 2">
            <a:extLst>
              <a:ext uri="{FF2B5EF4-FFF2-40B4-BE49-F238E27FC236}">
                <a16:creationId xmlns:a16="http://schemas.microsoft.com/office/drawing/2014/main" id="{6C032DD6-52B7-F44D-9F85-5B98C8C7BEC1}"/>
              </a:ext>
            </a:extLst>
          </p:cNvPr>
          <p:cNvSpPr>
            <a:spLocks noGrp="1"/>
          </p:cNvSpPr>
          <p:nvPr>
            <p:ph idx="1"/>
          </p:nvPr>
        </p:nvSpPr>
        <p:spPr/>
        <p:txBody>
          <a:bodyPr>
            <a:normAutofit/>
          </a:bodyPr>
          <a:lstStyle/>
          <a:p>
            <a:r>
              <a:rPr lang="en-US" sz="2400" dirty="0"/>
              <a:t>We have already used some function calls: </a:t>
            </a:r>
          </a:p>
          <a:p>
            <a:pPr>
              <a:spcAft>
                <a:spcPts val="2400"/>
              </a:spcAft>
            </a:pPr>
            <a:r>
              <a:rPr lang="en-US" sz="2400" dirty="0">
                <a:latin typeface="Consolas" panose="020B0609020204030204" pitchFamily="49" charset="0"/>
                <a:cs typeface="Consolas" panose="020B0609020204030204" pitchFamily="49" charset="0"/>
              </a:rPr>
              <a:t>e.g.: type(3.14)</a:t>
            </a:r>
          </a:p>
          <a:p>
            <a:pPr>
              <a:spcAft>
                <a:spcPts val="0"/>
              </a:spcAft>
            </a:pPr>
            <a:r>
              <a:rPr lang="en-US" sz="2400" dirty="0"/>
              <a:t>The name of the function is: </a:t>
            </a:r>
          </a:p>
          <a:p>
            <a:r>
              <a:rPr lang="en-US" sz="2400" dirty="0">
                <a:solidFill>
                  <a:srgbClr val="00B050"/>
                </a:solidFill>
              </a:rPr>
              <a:t>type</a:t>
            </a:r>
            <a:endParaRPr lang="en-US" sz="2400" dirty="0"/>
          </a:p>
          <a:p>
            <a:r>
              <a:rPr lang="en-US" sz="2400" dirty="0"/>
              <a:t>The expression in parentheses is the argument of the function: </a:t>
            </a:r>
            <a:r>
              <a:rPr lang="en-US" sz="2400" dirty="0">
                <a:solidFill>
                  <a:srgbClr val="00B050"/>
                </a:solidFill>
                <a:latin typeface="Consolas" panose="020B0609020204030204" pitchFamily="49" charset="0"/>
                <a:cs typeface="Consolas" panose="020B0609020204030204" pitchFamily="49" charset="0"/>
              </a:rPr>
              <a:t>(3.14) </a:t>
            </a:r>
          </a:p>
          <a:p>
            <a:pPr>
              <a:spcAft>
                <a:spcPts val="0"/>
              </a:spcAft>
            </a:pPr>
            <a:r>
              <a:rPr lang="en-US" sz="2400" dirty="0"/>
              <a:t>The result, for this function, is the type of the argument:</a:t>
            </a:r>
          </a:p>
          <a:p>
            <a:r>
              <a:rPr lang="en-US" sz="2400" dirty="0">
                <a:solidFill>
                  <a:srgbClr val="00B050"/>
                </a:solidFill>
                <a:latin typeface="Consolas" panose="020B0609020204030204" pitchFamily="49" charset="0"/>
                <a:cs typeface="Consolas" panose="020B0609020204030204" pitchFamily="49" charset="0"/>
              </a:rPr>
              <a:t>&lt;class 'float'&gt;</a:t>
            </a:r>
          </a:p>
        </p:txBody>
      </p:sp>
      <p:sp>
        <p:nvSpPr>
          <p:cNvPr id="6" name="Slide Number Placeholder 5">
            <a:extLst>
              <a:ext uri="{FF2B5EF4-FFF2-40B4-BE49-F238E27FC236}">
                <a16:creationId xmlns:a16="http://schemas.microsoft.com/office/drawing/2014/main" id="{6EE09ED5-A9DD-EA4A-ACA0-64E4456B2379}"/>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4" name="Date Placeholder 3">
            <a:extLst>
              <a:ext uri="{FF2B5EF4-FFF2-40B4-BE49-F238E27FC236}">
                <a16:creationId xmlns:a16="http://schemas.microsoft.com/office/drawing/2014/main" id="{11966283-6E82-3740-ACB3-A55B9D338AC1}"/>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A171583B-1D3E-B947-A42A-099C4D0742F0}"/>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1981428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2976-3D35-FA46-BF7A-5241F09C8BB2}"/>
              </a:ext>
            </a:extLst>
          </p:cNvPr>
          <p:cNvSpPr>
            <a:spLocks noGrp="1"/>
          </p:cNvSpPr>
          <p:nvPr>
            <p:ph type="title"/>
          </p:nvPr>
        </p:nvSpPr>
        <p:spPr/>
        <p:txBody>
          <a:bodyPr/>
          <a:lstStyle/>
          <a:p>
            <a:r>
              <a:rPr lang="en-US" dirty="0"/>
              <a:t>Why do we use functions?</a:t>
            </a:r>
          </a:p>
        </p:txBody>
      </p:sp>
      <p:sp>
        <p:nvSpPr>
          <p:cNvPr id="3" name="Content Placeholder 2">
            <a:extLst>
              <a:ext uri="{FF2B5EF4-FFF2-40B4-BE49-F238E27FC236}">
                <a16:creationId xmlns:a16="http://schemas.microsoft.com/office/drawing/2014/main" id="{6C032DD6-52B7-F44D-9F85-5B98C8C7BEC1}"/>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solidFill>
                  <a:srgbClr val="00B050"/>
                </a:solidFill>
              </a:rPr>
              <a:t>Modularity</a:t>
            </a:r>
            <a:r>
              <a:rPr lang="en-US" dirty="0"/>
              <a:t>: functions break a program into smaller and modular blocks.</a:t>
            </a:r>
          </a:p>
          <a:p>
            <a:pPr marL="342900" indent="-342900">
              <a:buFont typeface="Arial" panose="020B0604020202020204" pitchFamily="34" charset="0"/>
              <a:buChar char="•"/>
            </a:pPr>
            <a:r>
              <a:rPr lang="en-US" dirty="0">
                <a:solidFill>
                  <a:srgbClr val="00B050"/>
                </a:solidFill>
              </a:rPr>
              <a:t>Organization</a:t>
            </a:r>
            <a:r>
              <a:rPr lang="en-US" dirty="0"/>
              <a:t>: functions can help manage and organize larger programs</a:t>
            </a:r>
          </a:p>
          <a:p>
            <a:pPr marL="342900" indent="-342900">
              <a:buFont typeface="Arial" panose="020B0604020202020204" pitchFamily="34" charset="0"/>
              <a:buChar char="•"/>
            </a:pPr>
            <a:r>
              <a:rPr lang="en-US" dirty="0">
                <a:solidFill>
                  <a:srgbClr val="00B050"/>
                </a:solidFill>
              </a:rPr>
              <a:t>Simplification</a:t>
            </a:r>
            <a:r>
              <a:rPr lang="en-US" dirty="0"/>
              <a:t>: functions avoid repetition and makes code reusable.</a:t>
            </a:r>
          </a:p>
          <a:p>
            <a:pPr marL="342900" indent="-342900">
              <a:buFont typeface="Arial" panose="020B0604020202020204" pitchFamily="34" charset="0"/>
              <a:buChar char="•"/>
            </a:pPr>
            <a:r>
              <a:rPr lang="en-US" dirty="0">
                <a:solidFill>
                  <a:srgbClr val="00B050"/>
                </a:solidFill>
              </a:rPr>
              <a:t>Reusability</a:t>
            </a:r>
            <a:r>
              <a:rPr lang="en-US" dirty="0"/>
              <a:t>: Once a function is defined, it can be reused several times. We can invoke the same function many times at different location in a program. </a:t>
            </a:r>
          </a:p>
          <a:p>
            <a:pPr marL="342900" indent="-342900">
              <a:buFont typeface="Arial" panose="020B0604020202020204" pitchFamily="34" charset="0"/>
              <a:buChar char="•"/>
            </a:pPr>
            <a:r>
              <a:rPr lang="en-US" dirty="0">
                <a:solidFill>
                  <a:srgbClr val="00B050"/>
                </a:solidFill>
              </a:rPr>
              <a:t>Abstraction</a:t>
            </a:r>
            <a:r>
              <a:rPr lang="en-US" dirty="0"/>
              <a:t>: Functions provide a high-level view of the program components whose detailed can be filled in later</a:t>
            </a:r>
            <a:r>
              <a:rPr lang="en-US" dirty="0" smtClean="0"/>
              <a:t>.</a:t>
            </a:r>
          </a:p>
          <a:p>
            <a:pPr marL="342900" indent="-342900">
              <a:buFont typeface="Arial" panose="020B0604020202020204" pitchFamily="34" charset="0"/>
              <a:buChar char="•"/>
            </a:pPr>
            <a:r>
              <a:rPr lang="en-US" altLang="en-US" dirty="0">
                <a:solidFill>
                  <a:srgbClr val="00B050"/>
                </a:solidFill>
              </a:rPr>
              <a:t>Better testing and debugging </a:t>
            </a:r>
            <a:r>
              <a:rPr lang="en-US" altLang="en-US" dirty="0" smtClean="0">
                <a:solidFill>
                  <a:srgbClr val="00B050"/>
                </a:solidFill>
              </a:rPr>
              <a:t>:</a:t>
            </a:r>
            <a:r>
              <a:rPr lang="en-US" altLang="en-US" dirty="0" smtClean="0"/>
              <a:t>Can </a:t>
            </a:r>
            <a:r>
              <a:rPr lang="en-US" altLang="en-US" dirty="0"/>
              <a:t>test and debug each function </a:t>
            </a:r>
            <a:r>
              <a:rPr lang="en-US" altLang="en-US" dirty="0" smtClean="0"/>
              <a:t>individually</a:t>
            </a:r>
            <a:endParaRPr lang="en-US" altLang="en-US" dirty="0">
              <a:solidFill>
                <a:srgbClr val="00B050"/>
              </a:solidFill>
            </a:endParaRPr>
          </a:p>
          <a:p>
            <a:pPr marL="342900" indent="-342900">
              <a:buFont typeface="Arial" panose="020B0604020202020204" pitchFamily="34" charset="0"/>
              <a:buChar char="•"/>
            </a:pPr>
            <a:r>
              <a:rPr lang="en-US" altLang="en-US" dirty="0">
                <a:solidFill>
                  <a:srgbClr val="00B050"/>
                </a:solidFill>
              </a:rPr>
              <a:t>Easier facilitation of </a:t>
            </a:r>
            <a:r>
              <a:rPr lang="en-US" altLang="en-US" dirty="0" smtClean="0">
                <a:solidFill>
                  <a:srgbClr val="00B050"/>
                </a:solidFill>
              </a:rPr>
              <a:t>teamwork: </a:t>
            </a:r>
            <a:r>
              <a:rPr lang="en-US" altLang="en-US" dirty="0" smtClean="0"/>
              <a:t>Different </a:t>
            </a:r>
            <a:r>
              <a:rPr lang="en-US" altLang="en-US" dirty="0"/>
              <a:t>team members can write different functions</a:t>
            </a:r>
            <a:endParaRPr lang="en-AU"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6EE09ED5-A9DD-EA4A-ACA0-64E4456B2379}"/>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4" name="Date Placeholder 3">
            <a:extLst>
              <a:ext uri="{FF2B5EF4-FFF2-40B4-BE49-F238E27FC236}">
                <a16:creationId xmlns:a16="http://schemas.microsoft.com/office/drawing/2014/main" id="{C9175F3A-9E53-5D4A-8171-85B54B9DF7ED}"/>
              </a:ext>
            </a:extLst>
          </p:cNvPr>
          <p:cNvSpPr>
            <a:spLocks noGrp="1"/>
          </p:cNvSpPr>
          <p:nvPr>
            <p:ph type="dt" sz="half" idx="10"/>
          </p:nvPr>
        </p:nvSpPr>
        <p:spPr/>
        <p:txBody>
          <a:bodyPr/>
          <a:lstStyle/>
          <a:p>
            <a:r>
              <a:rPr lang="en-US" smtClean="0"/>
              <a:t>Houngninou/McGuire</a:t>
            </a:r>
            <a:endParaRPr lang="en-US" dirty="0"/>
          </a:p>
        </p:txBody>
      </p:sp>
      <p:sp>
        <p:nvSpPr>
          <p:cNvPr id="5" name="Footer Placeholder 4">
            <a:extLst>
              <a:ext uri="{FF2B5EF4-FFF2-40B4-BE49-F238E27FC236}">
                <a16:creationId xmlns:a16="http://schemas.microsoft.com/office/drawing/2014/main" id="{9DEF04C3-76C0-F24E-B4DE-E611B6B219FF}"/>
              </a:ext>
            </a:extLst>
          </p:cNvPr>
          <p:cNvSpPr>
            <a:spLocks noGrp="1"/>
          </p:cNvSpPr>
          <p:nvPr>
            <p:ph type="ftr" sz="quarter" idx="11"/>
          </p:nvPr>
        </p:nvSpPr>
        <p:spPr/>
        <p:txBody>
          <a:bodyPr/>
          <a:lstStyle/>
          <a:p>
            <a:r>
              <a:rPr lang="en-US"/>
              <a:t>CSCE 110: Programming I</a:t>
            </a:r>
            <a:endParaRPr lang="en-US" dirty="0"/>
          </a:p>
        </p:txBody>
      </p:sp>
    </p:spTree>
    <p:extLst>
      <p:ext uri="{BB962C8B-B14F-4D97-AF65-F5344CB8AC3E}">
        <p14:creationId xmlns:p14="http://schemas.microsoft.com/office/powerpoint/2010/main" val="37932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46219</TotalTime>
  <Words>2546</Words>
  <Application>Microsoft Office PowerPoint</Application>
  <PresentationFormat>Widescreen</PresentationFormat>
  <Paragraphs>447</Paragraphs>
  <Slides>52</Slides>
  <Notes>38</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宋体</vt:lpstr>
      <vt:lpstr>Arial</vt:lpstr>
      <vt:lpstr>Calibri</vt:lpstr>
      <vt:lpstr>Consolas</vt:lpstr>
      <vt:lpstr>Courier New</vt:lpstr>
      <vt:lpstr>Helvetica</vt:lpstr>
      <vt:lpstr>Helvetica Regular</vt:lpstr>
      <vt:lpstr>Verdana</vt:lpstr>
      <vt:lpstr>Office Theme</vt:lpstr>
      <vt:lpstr>Python Basics Functions</vt:lpstr>
      <vt:lpstr>Topics (1 of 2)</vt:lpstr>
      <vt:lpstr>Topics (2 of 2)</vt:lpstr>
      <vt:lpstr>What is a function?</vt:lpstr>
      <vt:lpstr>Introduction to Functions (1 of 2)</vt:lpstr>
      <vt:lpstr>Introduction to Functions (2 of 2)</vt:lpstr>
      <vt:lpstr>Functions: properties</vt:lpstr>
      <vt:lpstr>Functions: example</vt:lpstr>
      <vt:lpstr>Why do we use functions?</vt:lpstr>
      <vt:lpstr>Void Functions and Value-Returning Functions</vt:lpstr>
      <vt:lpstr>Defining a Function</vt:lpstr>
      <vt:lpstr>Functions: definition</vt:lpstr>
      <vt:lpstr>Functions: docstring</vt:lpstr>
      <vt:lpstr>Calling a Function</vt:lpstr>
      <vt:lpstr>Functions: call</vt:lpstr>
      <vt:lpstr>Functions: example</vt:lpstr>
      <vt:lpstr>Functions: main()</vt:lpstr>
      <vt:lpstr>Functions: main()</vt:lpstr>
      <vt:lpstr>Local Variables</vt:lpstr>
      <vt:lpstr>Passing Arguments to Functions (1 of 4)</vt:lpstr>
      <vt:lpstr>Passing Arguments to Functions (2 of 4)</vt:lpstr>
      <vt:lpstr>Passing Arguments to Functions (3 of 4)</vt:lpstr>
      <vt:lpstr>Passing Arguments to Functions (4 of 4)</vt:lpstr>
      <vt:lpstr>Example</vt:lpstr>
      <vt:lpstr>Example</vt:lpstr>
      <vt:lpstr>Methods vs. Functions</vt:lpstr>
      <vt:lpstr>Types of functions</vt:lpstr>
      <vt:lpstr>Types of functions</vt:lpstr>
      <vt:lpstr>Example</vt:lpstr>
      <vt:lpstr>Functions: __name__ special variable</vt:lpstr>
      <vt:lpstr>Example</vt:lpstr>
      <vt:lpstr>Functions: __name__ special variable</vt:lpstr>
      <vt:lpstr>Functions</vt:lpstr>
      <vt:lpstr>Functions</vt:lpstr>
      <vt:lpstr>Guessing game</vt:lpstr>
      <vt:lpstr>Guessing game</vt:lpstr>
      <vt:lpstr>Guessing game</vt:lpstr>
      <vt:lpstr>Variable scope</vt:lpstr>
      <vt:lpstr>Functions: local variables vs global variables</vt:lpstr>
      <vt:lpstr>Variables scope: local vs global</vt:lpstr>
      <vt:lpstr>Functions: local variables vs global variables</vt:lpstr>
      <vt:lpstr>Functions: local variables vs global variables</vt:lpstr>
      <vt:lpstr>Example</vt:lpstr>
      <vt:lpstr>Example</vt:lpstr>
      <vt:lpstr>Functions: local variables vs global variables</vt:lpstr>
      <vt:lpstr>Functions: global variables</vt:lpstr>
      <vt:lpstr>Functions: global variables</vt:lpstr>
      <vt:lpstr>Another way of formatted print()</vt:lpstr>
      <vt:lpstr>Functions: arguments position</vt:lpstr>
      <vt:lpstr>Functions: arguments position</vt:lpstr>
      <vt:lpstr>Functions: arguments keyword</vt:lpstr>
      <vt:lpstr>68 Built-in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5381/7381 Computer Architecture Spring 2010</dc:title>
  <dc:creator>Ted</dc:creator>
  <cp:lastModifiedBy>McGuire, Timothy J</cp:lastModifiedBy>
  <cp:revision>1196</cp:revision>
  <cp:lastPrinted>2021-02-24T16:34:38Z</cp:lastPrinted>
  <dcterms:created xsi:type="dcterms:W3CDTF">2006-08-16T00:00:00Z</dcterms:created>
  <dcterms:modified xsi:type="dcterms:W3CDTF">2021-02-26T19:26:53Z</dcterms:modified>
</cp:coreProperties>
</file>